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</p:sldIdLst>
  <p:sldSz cy="5143500" cx="9144000"/>
  <p:notesSz cx="6858000" cy="9144000"/>
  <p:embeddedFontLst>
    <p:embeddedFont>
      <p:font typeface="Roboto"/>
      <p:regular r:id="rId110"/>
      <p:bold r:id="rId111"/>
      <p:italic r:id="rId112"/>
      <p:boldItalic r:id="rId113"/>
    </p:embeddedFont>
    <p:embeddedFont>
      <p:font typeface="Montserrat"/>
      <p:regular r:id="rId114"/>
      <p:bold r:id="rId115"/>
      <p:italic r:id="rId116"/>
      <p:boldItalic r:id="rId117"/>
    </p:embeddedFont>
    <p:embeddedFont>
      <p:font typeface="Open Sans"/>
      <p:regular r:id="rId118"/>
      <p:bold r:id="rId119"/>
      <p:italic r:id="rId120"/>
      <p:boldItalic r:id="rId1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61BBD9-AD77-4550-BAAE-8F8601F84B5E}">
  <a:tblStyle styleId="{0461BBD9-AD77-4550-BAAE-8F8601F84B5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1E8"/>
          </a:solidFill>
        </a:fill>
      </a:tcStyle>
    </a:wholeTbl>
    <a:band1H>
      <a:tcTxStyle/>
      <a:tcStyle>
        <a:fill>
          <a:solidFill>
            <a:srgbClr val="FFE2CD"/>
          </a:solidFill>
        </a:fill>
      </a:tcStyle>
    </a:band1H>
    <a:band2H>
      <a:tcTxStyle/>
    </a:band2H>
    <a:band1V>
      <a:tcTxStyle/>
      <a:tcStyle>
        <a:fill>
          <a:solidFill>
            <a:srgbClr val="FFE2CD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BE2B3F90-D6CA-4D8D-A908-CE48DD4301C2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FF0"/>
          </a:solidFill>
        </a:fill>
      </a:tcStyle>
    </a:wholeTbl>
    <a:band1H>
      <a:tcTxStyle/>
      <a:tcStyle>
        <a:fill>
          <a:solidFill>
            <a:srgbClr val="CADDE1"/>
          </a:solidFill>
        </a:fill>
      </a:tcStyle>
    </a:band1H>
    <a:band2H>
      <a:tcTxStyle/>
    </a:band2H>
    <a:band1V>
      <a:tcTxStyle/>
      <a:tcStyle>
        <a:fill>
          <a:solidFill>
            <a:srgbClr val="CADDE1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121" Type="http://schemas.openxmlformats.org/officeDocument/2006/relationships/font" Target="fonts/OpenSans-boldItalic.fntdata"/><Relationship Id="rId25" Type="http://schemas.openxmlformats.org/officeDocument/2006/relationships/slide" Target="slides/slide18.xml"/><Relationship Id="rId120" Type="http://schemas.openxmlformats.org/officeDocument/2006/relationships/font" Target="fonts/OpenSans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OpenSans-regular.fntdata"/><Relationship Id="rId117" Type="http://schemas.openxmlformats.org/officeDocument/2006/relationships/font" Target="fonts/Montserrat-boldItalic.fntdata"/><Relationship Id="rId116" Type="http://schemas.openxmlformats.org/officeDocument/2006/relationships/font" Target="fonts/Montserrat-italic.fntdata"/><Relationship Id="rId115" Type="http://schemas.openxmlformats.org/officeDocument/2006/relationships/font" Target="fonts/Montserrat-bold.fntdata"/><Relationship Id="rId119" Type="http://schemas.openxmlformats.org/officeDocument/2006/relationships/font" Target="fonts/OpenSans-bold.fntdata"/><Relationship Id="rId15" Type="http://schemas.openxmlformats.org/officeDocument/2006/relationships/slide" Target="slides/slide8.xml"/><Relationship Id="rId110" Type="http://schemas.openxmlformats.org/officeDocument/2006/relationships/font" Target="fonts/Roboto-regular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Montserrat-regular.fntdata"/><Relationship Id="rId18" Type="http://schemas.openxmlformats.org/officeDocument/2006/relationships/slide" Target="slides/slide11.xml"/><Relationship Id="rId113" Type="http://schemas.openxmlformats.org/officeDocument/2006/relationships/font" Target="fonts/Roboto-boldItalic.fntdata"/><Relationship Id="rId112" Type="http://schemas.openxmlformats.org/officeDocument/2006/relationships/font" Target="fonts/Roboto-italic.fntdata"/><Relationship Id="rId111" Type="http://schemas.openxmlformats.org/officeDocument/2006/relationships/font" Target="fonts/Roboto-bold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a-bbc.com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etterbuildingsla.com/performance-pathways/how-to-comply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itybes.lbl.gov" TargetMode="Externa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a75e7fad0_3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a75e7fad0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names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7a76024bf_0_3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7a76024b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to include further breakdown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 between the packages?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ca75e7fad0_4_6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ca75e7fad0_4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ca75e7fa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ca75e7fa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cbac61cc5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cbac61cc5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a78eef9e4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a78eef9e4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7a76024bf_0_3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7a76024bf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7a76024bf_0_3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7a76024bf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Nate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7a76024bf_0_4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7a76024bf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we want to produce some additional plots for floor area and annual water? Or maybe just leave in the plots for HVAC units and not include the independent vars.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7a76024bf_0_4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7a76024bf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</a:t>
            </a:r>
            <a:r>
              <a:rPr lang="en"/>
              <a:t>: Nick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a75e7fad0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a75e7fad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Nick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7a76024bf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7a76024bf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highest amount of identifiable buildings that are in a DAC is Multifamily Housing at 1250 buildings. Office is third with 289 and Retail at 68.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Nick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7a76024bf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7a76024bf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majority of buildings are 20,000-49,999 sqft AND the majority of buildings in a DAC are 20,000-49,999 sqft. This indicates that the majority of the buildings in the EBEWE dataset (and majority that we are using for our analysis) are in a DAC.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Nick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7a76024bf_0_4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7a76024b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step back…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-tony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a75e7fad0_3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a75e7fad0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a75e7fad0_4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a75e7fad0_4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7a76024bf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7a76024bf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HVAC units, HVAC kw, natural gas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made to make extrapolations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7a76024bf_0_4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c7a76024bf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Ben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a75e7fad0_7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a75e7fad0_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Ben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Site EUI is just a predictor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a78eef9e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a78eef9e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a78eef9e4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a78eef9e4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a78eef9e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a78eef9e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a78eef9e4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a78eef9e4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a78eef9e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ca78eef9e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Ben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ca75e7fad0_7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ca75e7fad0_7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Ben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a75e7fad0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a75e7fad0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 be talking about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Maddie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a75e7fad0_4_3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a75e7fad0_4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a78eef9e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a78eef9e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Ben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ca75e7fad0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ca75e7fad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Tony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cc00011e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cc00011e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Tony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Put behind slide 30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ca75e7fad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ca75e7fad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-tony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ca75e7fad0_5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ca75e7fad0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Ben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ca75e7fad0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ca75e7fad0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only for the subset of buildings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we've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been analyzing imagine the savings with the other buildings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ca75e7fa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ca75e7fa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ca78eef9e4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ca78eef9e4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annual electricity cost saving for the three building types under each of the AC optimization and Commercial direct install eligibility constraints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the basic simulation dataset to extrapolate savings prediction to the buildings eligible for each of these programs listed </a:t>
            </a:r>
            <a:r>
              <a:rPr lang="en"/>
              <a:t>above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ca78eef9e4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ca78eef9e4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7a76024bf_0_3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7a76024bf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https://www.la-bbc.com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Maddie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ca75e7fad0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ca75e7fad0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ca75e7fad0_4_4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ca75e7fad0_4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Tony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a78eef9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ca78eef9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tony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7a76024bf_0_7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7a76024bf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a75e7fad0_7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a75e7fad0_7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cbac61cc5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cbac61cc5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c79ade53c7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c79ade53c7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c79ade53c7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c79ade53c7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c79ade53c7_1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c79ade53c7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c79ade53c7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c79ade53c7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7a76024bf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7a76024bf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Maddie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c79ade53c7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c79ade53c7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79ade53c7_1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c79ade53c7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c79ade53c7_1_3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c79ade53c7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c79ade53c7_1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c79ade53c7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c79ade53c7_1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c79ade53c7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c79ade53c7_1_3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c79ade53c7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c79ade53c7_1_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c79ade53c7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c79ade53c7_1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c79ade53c7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c79ade53c7_1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c79ade53c7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c79ade53c7_1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c79ade53c7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7a76024bf_0_3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7a76024b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c79ade53c7_1_3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c79ade53c7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79ade53c7_1_3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c79ade53c7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79ade53c7_1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c79ade53c7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cbac61cc5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cbac61cc5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c79ade53c7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c79ade53c7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c79ade53c7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c79ade53c7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c79ade53c7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c79ade53c7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c79ade53c7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c79ade53c7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c9e0fe3b62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c9e0fe3b6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c9e0fe3b62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gc9e0fe3b6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7a76024bf_0_3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7a76024b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https://www.betterbuildingsla.com/performance-pathways/how-to-comply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c9e0fe3b62_0_3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c9e0fe3b6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9e0fe3b62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c9e0fe3b6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9e0fe3b62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gc9e0fe3b6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c9e0fe3b62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gc9e0fe3b6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cbac61cc5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cbac61cc5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c79ade53c7_1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c79ade53c7_1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c79ade53c7_1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c79ade53c7_1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ca78eef9e4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ca78eef9e4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ca78eef9e4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ca78eef9e4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c79ade53c7_1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c79ade53c7_1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bac61cc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cbac61cc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c79ade53c7_1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c79ade53c7_1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c79ade53c7_1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c79ade53c7_1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c79ade53c7_1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c79ade53c7_1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c79ade53c7_1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c79ade53c7_1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c79ade53c7_1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c79ade53c7_1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c79ade53c7_1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c79ade53c7_1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c79ade53c7_1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c79ade53c7_1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c79ade53c7_1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c79ade53c7_1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c79ade53c7_1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c79ade53c7_1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c79ade53c7_1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c79ade53c7_1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7a76024bf_0_3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7a76024bf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https://citybes.lbl.gov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c79ade53c7_1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c79ade53c7_1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c79ade53c7_1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c79ade53c7_1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c79ade53c7_1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c79ade53c7_1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c79ade53c7_1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c79ade53c7_1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c79ade53c7_1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c79ade53c7_1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c79ade53c7_1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c79ade53c7_1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c9e0fe3b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c9e0fe3b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c9e0fe3b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c9e0fe3b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cbac61cc5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cbac61cc5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ca75e7fad0_4_5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ca75e7fad0_4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595850" y="2906213"/>
            <a:ext cx="6154500" cy="11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595850" y="43929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Teal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634075" y="3646444"/>
            <a:ext cx="60936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5"/>
          <p:cNvSpPr/>
          <p:nvPr/>
        </p:nvSpPr>
        <p:spPr>
          <a:xfrm>
            <a:off x="634075" y="32079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old">
  <p:cSld name="TITLE_1_3_1">
    <p:bg>
      <p:bgPr>
        <a:solidFill>
          <a:schemeClr val="accent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ctrTitle"/>
          </p:nvPr>
        </p:nvSpPr>
        <p:spPr>
          <a:xfrm>
            <a:off x="565775" y="1583344"/>
            <a:ext cx="600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481675" y="3494044"/>
            <a:ext cx="60936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581050" y="30555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Teal">
  <p:cSld name="TITLE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69" name="Google Shape;69;p17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b="1" sz="9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7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old">
  <p:cSld name="TITLE_1_1_1_1">
    <p:bg>
      <p:bgPr>
        <a:solidFill>
          <a:schemeClr val="accent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75" name="Google Shape;75;p18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b="1" sz="9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8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82" name="Google Shape;82;p19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0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457200" y="1852210"/>
            <a:ext cx="35610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8" name="Google Shape;88;p20"/>
          <p:cNvSpPr txBox="1"/>
          <p:nvPr>
            <p:ph idx="2" type="body"/>
          </p:nvPr>
        </p:nvSpPr>
        <p:spPr>
          <a:xfrm>
            <a:off x="5131069" y="1852125"/>
            <a:ext cx="36000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397575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3226491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4" name="Google Shape;94;p21"/>
          <p:cNvSpPr txBox="1"/>
          <p:nvPr>
            <p:ph idx="3" type="body"/>
          </p:nvPr>
        </p:nvSpPr>
        <p:spPr>
          <a:xfrm>
            <a:off x="6055408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1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9" name="Google Shape;99;p22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588700" y="4406306"/>
            <a:ext cx="79665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3" name="Google Shape;103;p23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- Gold">
  <p:cSld name="TITLE_AND_BODY_1_1">
    <p:bg>
      <p:bgPr>
        <a:solidFill>
          <a:schemeClr val="accent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5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- Gold">
  <p:cSld name="TITLE_AND_TWO_COLUMNS_2_1">
    <p:bg>
      <p:bgPr>
        <a:solidFill>
          <a:schemeClr val="accent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457200" y="1852210"/>
            <a:ext cx="35610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26"/>
          <p:cNvSpPr txBox="1"/>
          <p:nvPr>
            <p:ph idx="2" type="body"/>
          </p:nvPr>
        </p:nvSpPr>
        <p:spPr>
          <a:xfrm>
            <a:off x="5131069" y="1852125"/>
            <a:ext cx="3600000" cy="30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- Gold">
  <p:cSld name="TITLE_AND_TWO_COLUMNS_1_1_1">
    <p:bg>
      <p:bgPr>
        <a:solidFill>
          <a:schemeClr val="accent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7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397575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2" name="Google Shape;122;p27"/>
          <p:cNvSpPr txBox="1"/>
          <p:nvPr>
            <p:ph idx="2" type="body"/>
          </p:nvPr>
        </p:nvSpPr>
        <p:spPr>
          <a:xfrm>
            <a:off x="3226491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3" name="Google Shape;123;p27"/>
          <p:cNvSpPr txBox="1"/>
          <p:nvPr>
            <p:ph idx="3" type="body"/>
          </p:nvPr>
        </p:nvSpPr>
        <p:spPr>
          <a:xfrm>
            <a:off x="6055408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Gold">
  <p:cSld name="TITLE_ONLY_1_1">
    <p:bg>
      <p:bgPr>
        <a:solidFill>
          <a:schemeClr val="accent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7" name="Google Shape;127;p28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8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Gold">
  <p:cSld name="CAPTION_ONLY_1_1">
    <p:bg>
      <p:bgPr>
        <a:solidFill>
          <a:schemeClr val="accent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588700" y="4406306"/>
            <a:ext cx="79665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31" name="Google Shape;131;p29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Gold">
  <p:cSld name="BLANK_1_1">
    <p:bg>
      <p:bgPr>
        <a:solidFill>
          <a:schemeClr val="accent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8" name="Google Shape;138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3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" name="Google Shape;141;p3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2" name="Google Shape;14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econ.ucla.edu/rroja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0.jpg"/><Relationship Id="rId5" Type="http://schemas.openxmlformats.org/officeDocument/2006/relationships/image" Target="../media/image54.png"/><Relationship Id="rId6" Type="http://schemas.openxmlformats.org/officeDocument/2006/relationships/image" Target="../media/image4.png"/><Relationship Id="rId7" Type="http://schemas.openxmlformats.org/officeDocument/2006/relationships/image" Target="../media/image16.jpg"/><Relationship Id="rId8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62.png"/><Relationship Id="rId6" Type="http://schemas.openxmlformats.org/officeDocument/2006/relationships/image" Target="../media/image6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0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Relationship Id="rId6" Type="http://schemas.openxmlformats.org/officeDocument/2006/relationships/image" Target="../media/image74.png"/><Relationship Id="rId7" Type="http://schemas.openxmlformats.org/officeDocument/2006/relationships/image" Target="../media/image78.png"/><Relationship Id="rId8" Type="http://schemas.openxmlformats.org/officeDocument/2006/relationships/image" Target="../media/image8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5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6" Type="http://schemas.openxmlformats.org/officeDocument/2006/relationships/image" Target="../media/image80.png"/><Relationship Id="rId7" Type="http://schemas.openxmlformats.org/officeDocument/2006/relationships/image" Target="../media/image84.png"/><Relationship Id="rId8" Type="http://schemas.openxmlformats.org/officeDocument/2006/relationships/image" Target="../media/image8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7.png"/><Relationship Id="rId4" Type="http://schemas.openxmlformats.org/officeDocument/2006/relationships/image" Target="../media/image91.png"/><Relationship Id="rId5" Type="http://schemas.openxmlformats.org/officeDocument/2006/relationships/image" Target="../media/image94.png"/><Relationship Id="rId6" Type="http://schemas.openxmlformats.org/officeDocument/2006/relationships/image" Target="../media/image88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9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0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ctrTitle"/>
          </p:nvPr>
        </p:nvSpPr>
        <p:spPr>
          <a:xfrm>
            <a:off x="443450" y="302550"/>
            <a:ext cx="7635900" cy="18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accent1"/>
                </a:solidFill>
              </a:rPr>
              <a:t>UCLA MAE </a:t>
            </a:r>
            <a:r>
              <a:rPr lang="en" sz="5500">
                <a:solidFill>
                  <a:schemeClr val="accent4"/>
                </a:solidFill>
              </a:rPr>
              <a:t>X</a:t>
            </a:r>
            <a:r>
              <a:rPr lang="en" sz="5500">
                <a:solidFill>
                  <a:schemeClr val="accent1"/>
                </a:solidFill>
              </a:rPr>
              <a:t> SUSTENTO GROUP</a:t>
            </a:r>
            <a:endParaRPr sz="5500">
              <a:solidFill>
                <a:schemeClr val="accent1"/>
              </a:solidFill>
            </a:endParaRPr>
          </a:p>
        </p:txBody>
      </p:sp>
      <p:sp>
        <p:nvSpPr>
          <p:cNvPr id="148" name="Google Shape;148;p32"/>
          <p:cNvSpPr/>
          <p:nvPr/>
        </p:nvSpPr>
        <p:spPr>
          <a:xfrm>
            <a:off x="526675" y="2207550"/>
            <a:ext cx="6936600" cy="12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650" y="4322738"/>
            <a:ext cx="3922076" cy="6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50" y="4274550"/>
            <a:ext cx="1887033" cy="7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/>
        </p:nvSpPr>
        <p:spPr>
          <a:xfrm>
            <a:off x="443450" y="2505950"/>
            <a:ext cx="274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PHASE 1</a:t>
            </a:r>
            <a:endParaRPr sz="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CITYBES </a:t>
            </a:r>
            <a:r>
              <a:rPr lang="en">
                <a:solidFill>
                  <a:schemeClr val="accent1"/>
                </a:solidFill>
              </a:rPr>
              <a:t>EEM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PACKAGES</a:t>
            </a:r>
            <a:endParaRPr/>
          </a:p>
        </p:txBody>
      </p:sp>
      <p:sp>
        <p:nvSpPr>
          <p:cNvPr id="301" name="Google Shape;301;p41"/>
          <p:cNvSpPr/>
          <p:nvPr/>
        </p:nvSpPr>
        <p:spPr>
          <a:xfrm>
            <a:off x="2877409" y="1505300"/>
            <a:ext cx="1745400" cy="1863900"/>
          </a:xfrm>
          <a:prstGeom prst="ellipse">
            <a:avLst/>
          </a:prstGeom>
          <a:solidFill>
            <a:srgbClr val="FFFFFF">
              <a:alpha val="16540"/>
            </a:srgbClr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EBEWE (Mid)</a:t>
            </a: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1303125" y="1505300"/>
            <a:ext cx="1745400" cy="1863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FREE (Basic)</a:t>
            </a: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4476101" y="1505300"/>
            <a:ext cx="1745400" cy="1863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EBEWE + HVAC TRAD (Advanced 1)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1"/>
          <p:cNvSpPr/>
          <p:nvPr/>
        </p:nvSpPr>
        <p:spPr>
          <a:xfrm>
            <a:off x="6063273" y="1505300"/>
            <a:ext cx="1745400" cy="1863900"/>
          </a:xfrm>
          <a:prstGeom prst="ellipse">
            <a:avLst/>
          </a:prstGeom>
          <a:solidFill>
            <a:srgbClr val="FFFFFF">
              <a:alpha val="16540"/>
            </a:srgbClr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EBEWE + HVAC ELEC (Advanced 2)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0" y="45718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31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HVAC </a:t>
            </a:r>
            <a:r>
              <a:rPr lang="en">
                <a:solidFill>
                  <a:schemeClr val="accent2"/>
                </a:solidFill>
              </a:rPr>
              <a:t>Units</a:t>
            </a:r>
            <a:r>
              <a:rPr lang="en"/>
              <a:t> for AC OP Buildings</a:t>
            </a:r>
            <a:endParaRPr/>
          </a:p>
        </p:txBody>
      </p:sp>
      <p:sp>
        <p:nvSpPr>
          <p:cNvPr id="1086" name="Google Shape;1086;p131"/>
          <p:cNvSpPr txBox="1"/>
          <p:nvPr>
            <p:ph idx="1" type="body"/>
          </p:nvPr>
        </p:nvSpPr>
        <p:spPr>
          <a:xfrm>
            <a:off x="362200" y="1850406"/>
            <a:ext cx="2691000" cy="1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In General </a:t>
            </a:r>
            <a:endParaRPr b="1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1- 5 Units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Wide Range by MultiFamily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87" name="Google Shape;1087;p131"/>
          <p:cNvSpPr txBox="1"/>
          <p:nvPr>
            <p:ph idx="2" type="body"/>
          </p:nvPr>
        </p:nvSpPr>
        <p:spPr>
          <a:xfrm>
            <a:off x="3226489" y="1846394"/>
            <a:ext cx="2691000" cy="1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MultiFamily</a:t>
            </a:r>
            <a:endParaRPr b="1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Median - 4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IQR - 17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Mean - 26</a:t>
            </a:r>
            <a:endParaRPr sz="1200"/>
          </a:p>
        </p:txBody>
      </p:sp>
      <p:sp>
        <p:nvSpPr>
          <p:cNvPr id="1088" name="Google Shape;1088;p131"/>
          <p:cNvSpPr txBox="1"/>
          <p:nvPr>
            <p:ph idx="3" type="body"/>
          </p:nvPr>
        </p:nvSpPr>
        <p:spPr>
          <a:xfrm>
            <a:off x="6055428" y="1846394"/>
            <a:ext cx="2691000" cy="1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Retail</a:t>
            </a:r>
            <a:endParaRPr b="1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75% - 1 Unit (56 total)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25% - 2 Units (18 total)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89" name="Google Shape;1089;p131"/>
          <p:cNvSpPr txBox="1"/>
          <p:nvPr>
            <p:ph idx="1" type="body"/>
          </p:nvPr>
        </p:nvSpPr>
        <p:spPr>
          <a:xfrm>
            <a:off x="397575" y="3429000"/>
            <a:ext cx="26910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Office</a:t>
            </a:r>
            <a:endParaRPr b="1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22% - 1 Unit (16 total)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12% - 2 Units (9 total)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66% - 3 Units (46 total)</a:t>
            </a:r>
            <a:endParaRPr sz="1200"/>
          </a:p>
        </p:txBody>
      </p:sp>
      <p:grpSp>
        <p:nvGrpSpPr>
          <p:cNvPr id="1090" name="Google Shape;1090;p131"/>
          <p:cNvGrpSpPr/>
          <p:nvPr/>
        </p:nvGrpSpPr>
        <p:grpSpPr>
          <a:xfrm>
            <a:off x="2636146" y="3548400"/>
            <a:ext cx="304110" cy="274839"/>
            <a:chOff x="1923675" y="1633650"/>
            <a:chExt cx="436000" cy="435975"/>
          </a:xfrm>
        </p:grpSpPr>
        <p:sp>
          <p:nvSpPr>
            <p:cNvPr id="1091" name="Google Shape;1091;p131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31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31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31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31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31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131"/>
          <p:cNvGrpSpPr/>
          <p:nvPr/>
        </p:nvGrpSpPr>
        <p:grpSpPr>
          <a:xfrm>
            <a:off x="5376405" y="1964522"/>
            <a:ext cx="265870" cy="240293"/>
            <a:chOff x="1278900" y="2333250"/>
            <a:chExt cx="381175" cy="381175"/>
          </a:xfrm>
        </p:grpSpPr>
        <p:sp>
          <p:nvSpPr>
            <p:cNvPr id="1098" name="Google Shape;1098;p131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31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31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31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2" name="Google Shape;1102;p131"/>
          <p:cNvGrpSpPr/>
          <p:nvPr/>
        </p:nvGrpSpPr>
        <p:grpSpPr>
          <a:xfrm>
            <a:off x="2633619" y="1968315"/>
            <a:ext cx="309202" cy="232618"/>
            <a:chOff x="1247825" y="322750"/>
            <a:chExt cx="443300" cy="369000"/>
          </a:xfrm>
        </p:grpSpPr>
        <p:sp>
          <p:nvSpPr>
            <p:cNvPr id="1103" name="Google Shape;1103;p131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31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31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31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31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131"/>
          <p:cNvGrpSpPr/>
          <p:nvPr/>
        </p:nvGrpSpPr>
        <p:grpSpPr>
          <a:xfrm>
            <a:off x="8227212" y="1970322"/>
            <a:ext cx="329569" cy="228772"/>
            <a:chOff x="568950" y="3686775"/>
            <a:chExt cx="472500" cy="362900"/>
          </a:xfrm>
        </p:grpSpPr>
        <p:sp>
          <p:nvSpPr>
            <p:cNvPr id="1109" name="Google Shape;1109;p131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31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31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131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32"/>
          <p:cNvSpPr txBox="1"/>
          <p:nvPr>
            <p:ph idx="1" type="body"/>
          </p:nvPr>
        </p:nvSpPr>
        <p:spPr>
          <a:xfrm>
            <a:off x="397600" y="1631425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Basic Package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$1.4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$12.4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$34.6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$12.7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$27.9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$26.1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4"/>
                </a:solidFill>
              </a:rPr>
              <a:t>Grand Total: 63.9 Million</a:t>
            </a:r>
            <a:endParaRPr b="1" sz="1200">
              <a:solidFill>
                <a:schemeClr val="accent4"/>
              </a:solidFill>
            </a:endParaRPr>
          </a:p>
        </p:txBody>
      </p:sp>
      <p:sp>
        <p:nvSpPr>
          <p:cNvPr id="1118" name="Google Shape;1118;p132"/>
          <p:cNvSpPr txBox="1"/>
          <p:nvPr>
            <p:ph idx="2" type="body"/>
          </p:nvPr>
        </p:nvSpPr>
        <p:spPr>
          <a:xfrm>
            <a:off x="3226491" y="1631413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Mid </a:t>
            </a:r>
            <a:r>
              <a:rPr b="1" lang="en">
                <a:solidFill>
                  <a:schemeClr val="accent4"/>
                </a:solidFill>
              </a:rPr>
              <a:t>Package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$5.2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$47.6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$132.5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$48.6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$106.8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$100.1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4"/>
                </a:solidFill>
              </a:rPr>
              <a:t>Grand Total: 85.2 Million</a:t>
            </a:r>
            <a:endParaRPr sz="1000"/>
          </a:p>
        </p:txBody>
      </p:sp>
      <p:sp>
        <p:nvSpPr>
          <p:cNvPr id="1119" name="Google Shape;1119;p132"/>
          <p:cNvSpPr txBox="1"/>
          <p:nvPr>
            <p:ph idx="3" type="body"/>
          </p:nvPr>
        </p:nvSpPr>
        <p:spPr>
          <a:xfrm>
            <a:off x="5995808" y="1631413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Advanced 2 </a:t>
            </a:r>
            <a:r>
              <a:rPr b="1" lang="en">
                <a:solidFill>
                  <a:schemeClr val="accent4"/>
                </a:solidFill>
              </a:rPr>
              <a:t>Package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$5.7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$52.2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$145.3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$53.2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$117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$109.8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4"/>
                </a:solidFill>
              </a:rPr>
              <a:t>Grand Total: 268 Million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1120" name="Google Shape;1120;p132"/>
          <p:cNvSpPr txBox="1"/>
          <p:nvPr>
            <p:ph type="title"/>
          </p:nvPr>
        </p:nvSpPr>
        <p:spPr>
          <a:xfrm>
            <a:off x="457200" y="447625"/>
            <a:ext cx="8229600" cy="9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TOTAL INVESTMENT </a:t>
            </a:r>
            <a:r>
              <a:rPr lang="en" sz="1900"/>
              <a:t>COST ($) PREDICTION</a:t>
            </a:r>
            <a:endParaRPr sz="1900"/>
          </a:p>
        </p:txBody>
      </p:sp>
      <p:pic>
        <p:nvPicPr>
          <p:cNvPr id="1121" name="Google Shape;112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32"/>
          <p:cNvSpPr txBox="1"/>
          <p:nvPr/>
        </p:nvSpPr>
        <p:spPr>
          <a:xfrm>
            <a:off x="1443300" y="4530350"/>
            <a:ext cx="724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Note:</a:t>
            </a: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All investment costs were calculated for a subset of building data which all modeled </a:t>
            </a: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were complete (i.e., 2622 total buildings, 2013 multi-family housing, 526 retail, and 83 office buildings). All costs were based on a small set of simulated observations which may or may not introduce bias in the extrapolation process which would alter the total and median investment costs depicted above.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33"/>
          <p:cNvSpPr txBox="1"/>
          <p:nvPr>
            <p:ph idx="4294967295" type="title"/>
          </p:nvPr>
        </p:nvSpPr>
        <p:spPr>
          <a:xfrm>
            <a:off x="548225" y="9487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k-Nearest-Neighbors Algorithm</a:t>
            </a:r>
            <a:endParaRPr/>
          </a:p>
        </p:txBody>
      </p:sp>
      <p:pic>
        <p:nvPicPr>
          <p:cNvPr id="1128" name="Google Shape;112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75" y="1405720"/>
            <a:ext cx="7362690" cy="331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2"/>
          <p:cNvPicPr preferRelativeResize="0"/>
          <p:nvPr/>
        </p:nvPicPr>
        <p:blipFill rotWithShape="1">
          <a:blip r:embed="rId3">
            <a:alphaModFix/>
          </a:blip>
          <a:srcRect b="5593" l="0" r="0" t="5894"/>
          <a:stretch/>
        </p:blipFill>
        <p:spPr>
          <a:xfrm>
            <a:off x="152400" y="1143625"/>
            <a:ext cx="8839200" cy="285565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p42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CITYBES </a:t>
            </a:r>
            <a:r>
              <a:rPr lang="en">
                <a:solidFill>
                  <a:schemeClr val="accent4"/>
                </a:solidFill>
              </a:rPr>
              <a:t>EEM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PACKAGES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38" y="138175"/>
            <a:ext cx="9016125" cy="48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250" y="0"/>
            <a:ext cx="64294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67651" cy="255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4567658" cy="2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05400" cy="251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23687"/>
            <a:ext cx="4505400" cy="2519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idx="4294967295" type="title"/>
          </p:nvPr>
        </p:nvSpPr>
        <p:spPr>
          <a:xfrm>
            <a:off x="325575" y="183800"/>
            <a:ext cx="87390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DISADVANTAGED</a:t>
            </a:r>
            <a:r>
              <a:rPr lang="en" sz="3100">
                <a:solidFill>
                  <a:schemeClr val="accent4"/>
                </a:solidFill>
              </a:rPr>
              <a:t> </a:t>
            </a:r>
            <a:r>
              <a:rPr lang="en" sz="3100">
                <a:solidFill>
                  <a:schemeClr val="accent4"/>
                </a:solidFill>
              </a:rPr>
              <a:t>COMMUNITIES</a:t>
            </a:r>
            <a:r>
              <a:rPr lang="en" sz="3100"/>
              <a:t> (DACs)</a:t>
            </a:r>
            <a:endParaRPr sz="3100"/>
          </a:p>
        </p:txBody>
      </p:sp>
      <p:sp>
        <p:nvSpPr>
          <p:cNvPr id="340" name="Google Shape;340;p46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3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/>
        </p:nvSpPr>
        <p:spPr>
          <a:xfrm>
            <a:off x="1231825" y="134342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1777200" y="1664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6"/>
          <p:cNvSpPr txBox="1"/>
          <p:nvPr>
            <p:ph idx="4294967295" type="body"/>
          </p:nvPr>
        </p:nvSpPr>
        <p:spPr>
          <a:xfrm>
            <a:off x="459000" y="1151625"/>
            <a:ext cx="4113000" cy="26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designate communities, CalEPA relied on the CalEnviroScreen results. 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CalEnviroScreen is a mapping tool that helps identify California communities that are most affected by many sources of pollution, and where people are often especially vulnerable to pollution’s effects.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DACs represent the 25% highest scoring census tracts in the CalEnviroScreen tool.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053" y="878599"/>
            <a:ext cx="3610723" cy="34882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idx="4294967295" type="title"/>
          </p:nvPr>
        </p:nvSpPr>
        <p:spPr>
          <a:xfrm>
            <a:off x="325575" y="183800"/>
            <a:ext cx="87390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</a:rPr>
              <a:t>DISADVANTAGED COMMUNITIES</a:t>
            </a:r>
            <a:r>
              <a:rPr lang="en" sz="3100"/>
              <a:t> (DACs)</a:t>
            </a:r>
            <a:endParaRPr sz="3100"/>
          </a:p>
        </p:txBody>
      </p:sp>
      <p:sp>
        <p:nvSpPr>
          <p:cNvPr id="351" name="Google Shape;351;p47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3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/>
        </p:nvSpPr>
        <p:spPr>
          <a:xfrm>
            <a:off x="1231825" y="134342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1777200" y="1664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7"/>
          <p:cNvSpPr txBox="1"/>
          <p:nvPr>
            <p:ph idx="4294967295" type="body"/>
          </p:nvPr>
        </p:nvSpPr>
        <p:spPr>
          <a:xfrm>
            <a:off x="246775" y="957300"/>
            <a:ext cx="3757800" cy="3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</a:rPr>
              <a:t>Five (DAC) Census Tracts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concentrate a large amount of unique buildings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These Census Tracts are as follows:</a:t>
            </a:r>
            <a:r>
              <a:rPr lang="en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/>
              <a:t>206031 with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200">
                <a:solidFill>
                  <a:schemeClr val="accent4"/>
                </a:solidFill>
              </a:rPr>
              <a:t>233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unique buildings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/>
              <a:t>226002 with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200">
                <a:solidFill>
                  <a:schemeClr val="accent4"/>
                </a:solidFill>
              </a:rPr>
              <a:t>145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unique buildings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/>
              <a:t>980028 with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200">
                <a:solidFill>
                  <a:schemeClr val="accent4"/>
                </a:solidFill>
              </a:rPr>
              <a:t>140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unique buildings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/>
              <a:t>207301 with </a:t>
            </a:r>
            <a:r>
              <a:rPr b="1" lang="en" sz="1200">
                <a:solidFill>
                  <a:schemeClr val="accent4"/>
                </a:solidFill>
              </a:rPr>
              <a:t>112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unique buildings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 sz="1200"/>
              <a:t>292000 with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200">
                <a:solidFill>
                  <a:schemeClr val="accent4"/>
                </a:solidFill>
              </a:rPr>
              <a:t>86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/>
              <a:t>unique buildings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remainder in Disadvantaged Communities contain between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200">
                <a:solidFill>
                  <a:schemeClr val="accent4"/>
                </a:solidFill>
              </a:rPr>
              <a:t>1 to 73 unique </a:t>
            </a:r>
            <a:r>
              <a:rPr lang="en" sz="1200"/>
              <a:t>building observations each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5822 </a:t>
            </a:r>
            <a:r>
              <a:rPr lang="en"/>
              <a:t>unique EBEWE Buildings are within a DAC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</p:txBody>
      </p:sp>
      <p:pic>
        <p:nvPicPr>
          <p:cNvPr id="356" name="Google Shape;356;p47"/>
          <p:cNvPicPr preferRelativeResize="0"/>
          <p:nvPr/>
        </p:nvPicPr>
        <p:blipFill rotWithShape="1">
          <a:blip r:embed="rId4">
            <a:alphaModFix/>
          </a:blip>
          <a:srcRect b="0" l="21813" r="0" t="0"/>
          <a:stretch/>
        </p:blipFill>
        <p:spPr>
          <a:xfrm>
            <a:off x="4280350" y="957300"/>
            <a:ext cx="3814025" cy="3655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300" y="876950"/>
            <a:ext cx="8113401" cy="3995825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48"/>
          <p:cNvSpPr txBox="1"/>
          <p:nvPr>
            <p:ph type="title"/>
          </p:nvPr>
        </p:nvSpPr>
        <p:spPr>
          <a:xfrm>
            <a:off x="457200" y="276169"/>
            <a:ext cx="82296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PROPERTY TYPES IN DISADVANTAGED COMMUNITIES </a:t>
            </a:r>
            <a:r>
              <a:rPr lang="en" sz="1800">
                <a:solidFill>
                  <a:schemeClr val="accent2"/>
                </a:solidFill>
              </a:rPr>
              <a:t>(DACs)</a:t>
            </a:r>
            <a:endParaRPr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550" y="243325"/>
            <a:ext cx="8278899" cy="46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idx="4294967295" type="title"/>
          </p:nvPr>
        </p:nvSpPr>
        <p:spPr>
          <a:xfrm>
            <a:off x="457200" y="2387944"/>
            <a:ext cx="82296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PICTURE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374" name="Google Shape;374;p50"/>
          <p:cNvSpPr txBox="1"/>
          <p:nvPr>
            <p:ph idx="4294967295" type="subTitle"/>
          </p:nvPr>
        </p:nvSpPr>
        <p:spPr>
          <a:xfrm>
            <a:off x="481675" y="3590738"/>
            <a:ext cx="81582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Which buildings from the EBEWE data set are eligible for a free retrofit?</a:t>
            </a:r>
            <a:endParaRPr sz="17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How much will the free retrofit save?</a:t>
            </a:r>
            <a:endParaRPr sz="1700"/>
          </a:p>
        </p:txBody>
      </p:sp>
      <p:sp>
        <p:nvSpPr>
          <p:cNvPr id="375" name="Google Shape;375;p50"/>
          <p:cNvSpPr/>
          <p:nvPr/>
        </p:nvSpPr>
        <p:spPr>
          <a:xfrm>
            <a:off x="3979200" y="3311513"/>
            <a:ext cx="11856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0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7" name="Google Shape;377;p50"/>
          <p:cNvGrpSpPr/>
          <p:nvPr/>
        </p:nvGrpSpPr>
        <p:grpSpPr>
          <a:xfrm>
            <a:off x="3993602" y="733935"/>
            <a:ext cx="1135231" cy="1426261"/>
            <a:chOff x="6718575" y="2318625"/>
            <a:chExt cx="256950" cy="407375"/>
          </a:xfrm>
        </p:grpSpPr>
        <p:sp>
          <p:nvSpPr>
            <p:cNvPr id="378" name="Google Shape;378;p5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6" name="Google Shape;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0" y="457830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idx="4294967295" type="title"/>
          </p:nvPr>
        </p:nvSpPr>
        <p:spPr>
          <a:xfrm>
            <a:off x="457200" y="-228605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157" name="Google Shape;157;p33"/>
          <p:cNvSpPr txBox="1"/>
          <p:nvPr>
            <p:ph idx="4294967295" type="body"/>
          </p:nvPr>
        </p:nvSpPr>
        <p:spPr>
          <a:xfrm>
            <a:off x="561900" y="4049348"/>
            <a:ext cx="80202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Faculty </a:t>
            </a:r>
            <a:r>
              <a:rPr lang="en" sz="1400"/>
              <a:t>advisors: </a:t>
            </a:r>
            <a:r>
              <a:rPr lang="en" sz="1400"/>
              <a:t>Prof. </a:t>
            </a:r>
            <a:r>
              <a:rPr lang="en" sz="1400">
                <a:uFill>
                  <a:noFill/>
                </a:uFill>
                <a:hlinkClick r:id="rId3"/>
              </a:rPr>
              <a:t>Randall R. Rojas</a:t>
            </a:r>
            <a:r>
              <a:rPr lang="en" sz="1400"/>
              <a:t> and Prof. Patrick Convery. </a:t>
            </a:r>
            <a:endParaRPr sz="1400"/>
          </a:p>
        </p:txBody>
      </p:sp>
      <p:sp>
        <p:nvSpPr>
          <p:cNvPr id="158" name="Google Shape;158;p33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13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575" y="1024650"/>
            <a:ext cx="1704600" cy="15981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33"/>
          <p:cNvSpPr txBox="1"/>
          <p:nvPr/>
        </p:nvSpPr>
        <p:spPr>
          <a:xfrm>
            <a:off x="309363" y="2626675"/>
            <a:ext cx="14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Benedikt Graf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2350" y="1980675"/>
            <a:ext cx="1704600" cy="16452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33"/>
          <p:cNvSpPr txBox="1"/>
          <p:nvPr/>
        </p:nvSpPr>
        <p:spPr>
          <a:xfrm>
            <a:off x="2139088" y="3586225"/>
            <a:ext cx="13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Tony Sun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33"/>
          <p:cNvSpPr txBox="1"/>
          <p:nvPr/>
        </p:nvSpPr>
        <p:spPr>
          <a:xfrm>
            <a:off x="5291099" y="3586225"/>
            <a:ext cx="2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Madelyn Caufield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7">
            <a:alphaModFix/>
          </a:blip>
          <a:srcRect b="17922" l="179" r="-180" t="8352"/>
          <a:stretch/>
        </p:blipFill>
        <p:spPr>
          <a:xfrm>
            <a:off x="3759150" y="1024650"/>
            <a:ext cx="1625700" cy="15981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33"/>
          <p:cNvSpPr txBox="1"/>
          <p:nvPr/>
        </p:nvSpPr>
        <p:spPr>
          <a:xfrm>
            <a:off x="3876438" y="2626675"/>
            <a:ext cx="13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Nick Vincent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7125274" y="2603175"/>
            <a:ext cx="2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Nathan Kunz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" name="Google Shape;168;p33"/>
          <p:cNvPicPr preferRelativeResize="0"/>
          <p:nvPr/>
        </p:nvPicPr>
        <p:blipFill rotWithShape="1">
          <a:blip r:embed="rId8">
            <a:alphaModFix/>
          </a:blip>
          <a:srcRect b="36238" l="8416" r="0" t="4673"/>
          <a:stretch/>
        </p:blipFill>
        <p:spPr>
          <a:xfrm>
            <a:off x="7364975" y="1059000"/>
            <a:ext cx="1625700" cy="15294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3963" y="1950975"/>
            <a:ext cx="1704600" cy="17046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4514025" y="770150"/>
            <a:ext cx="5716800" cy="6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AC Optimization Program (AC OP)</a:t>
            </a:r>
            <a:endParaRPr sz="1900"/>
          </a:p>
        </p:txBody>
      </p:sp>
      <p:sp>
        <p:nvSpPr>
          <p:cNvPr id="392" name="Google Shape;392;p51"/>
          <p:cNvSpPr txBox="1"/>
          <p:nvPr/>
        </p:nvSpPr>
        <p:spPr>
          <a:xfrm>
            <a:off x="4628900" y="1818850"/>
            <a:ext cx="3594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●"/>
            </a:pPr>
            <a:r>
              <a:rPr lang="en" sz="1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LADWP offers the AC Optimization program to residential and commercial customers to help save on their cooling costs. </a:t>
            </a:r>
            <a:endParaRPr sz="10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●"/>
            </a:pPr>
            <a:r>
              <a:rPr lang="en" sz="1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AC Optimization Program provides services by certified, professional heating, ventilation, and air conditioning (HVAC) technicians to analyze cooling systems and provide basic maintenance and efficiency services.</a:t>
            </a:r>
            <a:endParaRPr sz="10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146810"/>
            <a:ext cx="16569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1800" y="4198425"/>
            <a:ext cx="1935050" cy="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1"/>
          <p:cNvSpPr txBox="1"/>
          <p:nvPr/>
        </p:nvSpPr>
        <p:spPr>
          <a:xfrm>
            <a:off x="377550" y="1818850"/>
            <a:ext cx="3841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●"/>
            </a:pPr>
            <a:r>
              <a:rPr lang="en" sz="1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Commercial Direct Install (CDI) Program is an excellent way for your business to reduce energy costs and save money.</a:t>
            </a:r>
            <a:endParaRPr sz="10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Montserrat"/>
              <a:buChar char="●"/>
            </a:pPr>
            <a:r>
              <a:rPr lang="en" sz="1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 assessment, energy-efficient products, and the installation are provided </a:t>
            </a:r>
            <a:endParaRPr sz="10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51"/>
          <p:cNvSpPr txBox="1"/>
          <p:nvPr/>
        </p:nvSpPr>
        <p:spPr>
          <a:xfrm>
            <a:off x="-978750" y="969350"/>
            <a:ext cx="6554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Commercial Direct Install (CDI)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2196225" y="307250"/>
            <a:ext cx="6554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</a:rPr>
              <a:t>LET’S BREAKDOWN THE FREE RETROFIT ELIGIBILITY REQUIREMENTS</a:t>
            </a:r>
            <a:endParaRPr sz="1600">
              <a:solidFill>
                <a:schemeClr val="accent4"/>
              </a:solidFill>
            </a:endParaRPr>
          </a:p>
        </p:txBody>
      </p:sp>
      <p:sp>
        <p:nvSpPr>
          <p:cNvPr id="403" name="Google Shape;403;p52"/>
          <p:cNvSpPr/>
          <p:nvPr/>
        </p:nvSpPr>
        <p:spPr>
          <a:xfrm>
            <a:off x="226" y="3944013"/>
            <a:ext cx="9144351" cy="29960"/>
          </a:xfrm>
          <a:custGeom>
            <a:rect b="b" l="l" r="r" t="t"/>
            <a:pathLst>
              <a:path extrusionOk="0" h="942" w="287513">
                <a:moveTo>
                  <a:pt x="476" y="0"/>
                </a:moveTo>
                <a:cubicBezTo>
                  <a:pt x="215" y="0"/>
                  <a:pt x="0" y="203"/>
                  <a:pt x="0" y="465"/>
                </a:cubicBezTo>
                <a:cubicBezTo>
                  <a:pt x="0" y="727"/>
                  <a:pt x="215" y="941"/>
                  <a:pt x="476" y="941"/>
                </a:cubicBezTo>
                <a:lnTo>
                  <a:pt x="287036" y="941"/>
                </a:lnTo>
                <a:cubicBezTo>
                  <a:pt x="287298" y="941"/>
                  <a:pt x="287512" y="727"/>
                  <a:pt x="287512" y="465"/>
                </a:cubicBezTo>
                <a:cubicBezTo>
                  <a:pt x="287512" y="203"/>
                  <a:pt x="287298" y="0"/>
                  <a:pt x="28703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2"/>
          <p:cNvSpPr/>
          <p:nvPr/>
        </p:nvSpPr>
        <p:spPr>
          <a:xfrm>
            <a:off x="1858690" y="2039392"/>
            <a:ext cx="117424" cy="117424"/>
          </a:xfrm>
          <a:custGeom>
            <a:rect b="b" l="l" r="r" t="t"/>
            <a:pathLst>
              <a:path extrusionOk="0" h="3692" w="3692">
                <a:moveTo>
                  <a:pt x="1846" y="0"/>
                </a:moveTo>
                <a:cubicBezTo>
                  <a:pt x="834" y="0"/>
                  <a:pt x="0" y="822"/>
                  <a:pt x="0" y="1846"/>
                </a:cubicBezTo>
                <a:cubicBezTo>
                  <a:pt x="0" y="2858"/>
                  <a:pt x="834" y="3691"/>
                  <a:pt x="1846" y="3691"/>
                </a:cubicBezTo>
                <a:cubicBezTo>
                  <a:pt x="2870" y="3691"/>
                  <a:pt x="3691" y="2858"/>
                  <a:pt x="3691" y="1846"/>
                </a:cubicBezTo>
                <a:cubicBezTo>
                  <a:pt x="3691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52"/>
          <p:cNvSpPr/>
          <p:nvPr/>
        </p:nvSpPr>
        <p:spPr>
          <a:xfrm>
            <a:off x="1871188" y="2051891"/>
            <a:ext cx="92425" cy="92425"/>
          </a:xfrm>
          <a:custGeom>
            <a:rect b="b" l="l" r="r" t="t"/>
            <a:pathLst>
              <a:path extrusionOk="0" h="2906" w="2906">
                <a:moveTo>
                  <a:pt x="1453" y="0"/>
                </a:moveTo>
                <a:cubicBezTo>
                  <a:pt x="655" y="0"/>
                  <a:pt x="0" y="643"/>
                  <a:pt x="0" y="1453"/>
                </a:cubicBezTo>
                <a:cubicBezTo>
                  <a:pt x="0" y="2250"/>
                  <a:pt x="655" y="2905"/>
                  <a:pt x="1453" y="2905"/>
                </a:cubicBezTo>
                <a:cubicBezTo>
                  <a:pt x="2250" y="2905"/>
                  <a:pt x="2905" y="2250"/>
                  <a:pt x="2905" y="1453"/>
                </a:cubicBezTo>
                <a:cubicBezTo>
                  <a:pt x="2905" y="643"/>
                  <a:pt x="2250" y="0"/>
                  <a:pt x="1453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52"/>
          <p:cNvSpPr/>
          <p:nvPr/>
        </p:nvSpPr>
        <p:spPr>
          <a:xfrm>
            <a:off x="7475858" y="2039392"/>
            <a:ext cx="117424" cy="117424"/>
          </a:xfrm>
          <a:custGeom>
            <a:rect b="b" l="l" r="r" t="t"/>
            <a:pathLst>
              <a:path extrusionOk="0" h="3692" w="3692">
                <a:moveTo>
                  <a:pt x="1846" y="0"/>
                </a:moveTo>
                <a:cubicBezTo>
                  <a:pt x="834" y="0"/>
                  <a:pt x="1" y="822"/>
                  <a:pt x="1" y="1846"/>
                </a:cubicBezTo>
                <a:cubicBezTo>
                  <a:pt x="1" y="2858"/>
                  <a:pt x="834" y="3691"/>
                  <a:pt x="1846" y="3691"/>
                </a:cubicBezTo>
                <a:cubicBezTo>
                  <a:pt x="2870" y="3691"/>
                  <a:pt x="3692" y="2858"/>
                  <a:pt x="3692" y="1846"/>
                </a:cubicBezTo>
                <a:cubicBezTo>
                  <a:pt x="3692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52"/>
          <p:cNvSpPr/>
          <p:nvPr/>
        </p:nvSpPr>
        <p:spPr>
          <a:xfrm>
            <a:off x="7488357" y="2051891"/>
            <a:ext cx="92425" cy="92425"/>
          </a:xfrm>
          <a:custGeom>
            <a:rect b="b" l="l" r="r" t="t"/>
            <a:pathLst>
              <a:path extrusionOk="0" h="2906" w="2906">
                <a:moveTo>
                  <a:pt x="1453" y="0"/>
                </a:moveTo>
                <a:cubicBezTo>
                  <a:pt x="655" y="0"/>
                  <a:pt x="1" y="643"/>
                  <a:pt x="1" y="1453"/>
                </a:cubicBezTo>
                <a:cubicBezTo>
                  <a:pt x="1" y="2250"/>
                  <a:pt x="655" y="2905"/>
                  <a:pt x="1453" y="2905"/>
                </a:cubicBezTo>
                <a:cubicBezTo>
                  <a:pt x="2263" y="2905"/>
                  <a:pt x="2906" y="2250"/>
                  <a:pt x="2906" y="1453"/>
                </a:cubicBezTo>
                <a:cubicBezTo>
                  <a:pt x="2906" y="643"/>
                  <a:pt x="2263" y="0"/>
                  <a:pt x="1453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52"/>
          <p:cNvSpPr/>
          <p:nvPr/>
        </p:nvSpPr>
        <p:spPr>
          <a:xfrm>
            <a:off x="4009714" y="2018943"/>
            <a:ext cx="31455" cy="54546"/>
          </a:xfrm>
          <a:custGeom>
            <a:rect b="b" l="l" r="r" t="t"/>
            <a:pathLst>
              <a:path extrusionOk="0" h="1715" w="989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9" name="Google Shape;409;p52"/>
          <p:cNvGrpSpPr/>
          <p:nvPr/>
        </p:nvGrpSpPr>
        <p:grpSpPr>
          <a:xfrm>
            <a:off x="822486" y="1470626"/>
            <a:ext cx="1997564" cy="2567343"/>
            <a:chOff x="670086" y="1470626"/>
            <a:chExt cx="1997564" cy="2567343"/>
          </a:xfrm>
        </p:grpSpPr>
        <p:sp>
          <p:nvSpPr>
            <p:cNvPr id="410" name="Google Shape;410;p52"/>
            <p:cNvSpPr/>
            <p:nvPr/>
          </p:nvSpPr>
          <p:spPr>
            <a:xfrm>
              <a:off x="1031336" y="3880026"/>
              <a:ext cx="157912" cy="157944"/>
            </a:xfrm>
            <a:custGeom>
              <a:rect b="b" l="l" r="r" t="t"/>
              <a:pathLst>
                <a:path extrusionOk="0" h="4966" w="4965">
                  <a:moveTo>
                    <a:pt x="2488" y="0"/>
                  </a:moveTo>
                  <a:cubicBezTo>
                    <a:pt x="1119" y="0"/>
                    <a:pt x="0" y="1108"/>
                    <a:pt x="0" y="2477"/>
                  </a:cubicBezTo>
                  <a:cubicBezTo>
                    <a:pt x="0" y="3858"/>
                    <a:pt x="1119" y="4965"/>
                    <a:pt x="2488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1048350" y="3896691"/>
              <a:ext cx="124230" cy="124230"/>
            </a:xfrm>
            <a:custGeom>
              <a:rect b="b" l="l" r="r" t="t"/>
              <a:pathLst>
                <a:path extrusionOk="0" h="3906" w="3906">
                  <a:moveTo>
                    <a:pt x="1953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3" y="3905"/>
                  </a:cubicBezTo>
                  <a:cubicBezTo>
                    <a:pt x="3037" y="3905"/>
                    <a:pt x="3906" y="3036"/>
                    <a:pt x="3906" y="1953"/>
                  </a:cubicBezTo>
                  <a:cubicBezTo>
                    <a:pt x="3906" y="881"/>
                    <a:pt x="3037" y="0"/>
                    <a:pt x="19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907113" y="1836430"/>
              <a:ext cx="31455" cy="54546"/>
            </a:xfrm>
            <a:custGeom>
              <a:rect b="b" l="l" r="r" t="t"/>
              <a:pathLst>
                <a:path extrusionOk="0" h="1715" w="989">
                  <a:moveTo>
                    <a:pt x="1" y="0"/>
                  </a:moveTo>
                  <a:lnTo>
                    <a:pt x="1" y="1715"/>
                  </a:lnTo>
                  <a:lnTo>
                    <a:pt x="989" y="1715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Google Shape;413;p52"/>
            <p:cNvSpPr/>
            <p:nvPr/>
          </p:nvSpPr>
          <p:spPr>
            <a:xfrm>
              <a:off x="670086" y="1470626"/>
              <a:ext cx="1247392" cy="2488328"/>
            </a:xfrm>
            <a:custGeom>
              <a:rect b="b" l="l" r="r" t="t"/>
              <a:pathLst>
                <a:path extrusionOk="0" fill="none" h="78237" w="3922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cap="flat" cmpd="sng" w="15775">
              <a:solidFill>
                <a:srgbClr val="869FB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52"/>
            <p:cNvSpPr/>
            <p:nvPr/>
          </p:nvSpPr>
          <p:spPr>
            <a:xfrm>
              <a:off x="733692" y="1534264"/>
              <a:ext cx="1120172" cy="1120140"/>
            </a:xfrm>
            <a:custGeom>
              <a:rect b="b" l="l" r="r" t="t"/>
              <a:pathLst>
                <a:path extrusionOk="0" h="35219" w="3522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5" name="Google Shape;415;p52"/>
            <p:cNvSpPr/>
            <p:nvPr/>
          </p:nvSpPr>
          <p:spPr>
            <a:xfrm>
              <a:off x="927181" y="1733797"/>
              <a:ext cx="727857" cy="727857"/>
            </a:xfrm>
            <a:custGeom>
              <a:rect b="b" l="l" r="r" t="t"/>
              <a:pathLst>
                <a:path extrusionOk="0" h="22885" w="22885">
                  <a:moveTo>
                    <a:pt x="11443" y="1"/>
                  </a:moveTo>
                  <a:cubicBezTo>
                    <a:pt x="5121" y="1"/>
                    <a:pt x="1" y="5120"/>
                    <a:pt x="1" y="11443"/>
                  </a:cubicBezTo>
                  <a:cubicBezTo>
                    <a:pt x="1" y="17765"/>
                    <a:pt x="5121" y="22885"/>
                    <a:pt x="11443" y="22885"/>
                  </a:cubicBezTo>
                  <a:cubicBezTo>
                    <a:pt x="17765" y="22885"/>
                    <a:pt x="22885" y="17765"/>
                    <a:pt x="22885" y="11443"/>
                  </a:cubicBezTo>
                  <a:cubicBezTo>
                    <a:pt x="22885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Monthly kW Usage</a:t>
              </a:r>
              <a:endPara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52"/>
            <p:cNvSpPr txBox="1"/>
            <p:nvPr/>
          </p:nvSpPr>
          <p:spPr>
            <a:xfrm>
              <a:off x="1198850" y="2684338"/>
              <a:ext cx="1468800" cy="10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Consumer direct install buildings must use less than 250 kW on a monthly basis </a:t>
              </a:r>
              <a:endParaRPr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7" name="Google Shape;417;p52"/>
          <p:cNvGrpSpPr/>
          <p:nvPr/>
        </p:nvGrpSpPr>
        <p:grpSpPr>
          <a:xfrm>
            <a:off x="6656243" y="1470626"/>
            <a:ext cx="1756657" cy="2567343"/>
            <a:chOff x="3848855" y="1470626"/>
            <a:chExt cx="1756657" cy="2567343"/>
          </a:xfrm>
        </p:grpSpPr>
        <p:sp>
          <p:nvSpPr>
            <p:cNvPr id="418" name="Google Shape;418;p52"/>
            <p:cNvSpPr/>
            <p:nvPr/>
          </p:nvSpPr>
          <p:spPr>
            <a:xfrm>
              <a:off x="4203299" y="3880026"/>
              <a:ext cx="157912" cy="157944"/>
            </a:xfrm>
            <a:custGeom>
              <a:rect b="b" l="l" r="r" t="t"/>
              <a:pathLst>
                <a:path extrusionOk="0" h="4966" w="4965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52"/>
            <p:cNvSpPr/>
            <p:nvPr/>
          </p:nvSpPr>
          <p:spPr>
            <a:xfrm>
              <a:off x="4219964" y="3896691"/>
              <a:ext cx="124612" cy="124230"/>
            </a:xfrm>
            <a:custGeom>
              <a:rect b="b" l="l" r="r" t="t"/>
              <a:pathLst>
                <a:path extrusionOk="0" h="3906" w="3918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17" y="3036"/>
                    <a:pt x="3917" y="1953"/>
                  </a:cubicBezTo>
                  <a:cubicBezTo>
                    <a:pt x="3917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52"/>
            <p:cNvSpPr/>
            <p:nvPr/>
          </p:nvSpPr>
          <p:spPr>
            <a:xfrm>
              <a:off x="3848855" y="1470626"/>
              <a:ext cx="1247424" cy="2488328"/>
            </a:xfrm>
            <a:custGeom>
              <a:rect b="b" l="l" r="r" t="t"/>
              <a:pathLst>
                <a:path extrusionOk="0" fill="none" h="78237" w="39221">
                  <a:moveTo>
                    <a:pt x="39220" y="19611"/>
                  </a:moveTo>
                  <a:cubicBezTo>
                    <a:pt x="39220" y="8788"/>
                    <a:pt x="30445" y="1"/>
                    <a:pt x="19611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2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cap="flat" cmpd="sng" w="15775">
              <a:solidFill>
                <a:srgbClr val="5EB2F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3912493" y="1534264"/>
              <a:ext cx="1120140" cy="1120140"/>
            </a:xfrm>
            <a:custGeom>
              <a:rect b="b" l="l" r="r" t="t"/>
              <a:pathLst>
                <a:path extrusionOk="0" h="35219" w="35219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Google Shape;422;p52"/>
            <p:cNvSpPr/>
            <p:nvPr/>
          </p:nvSpPr>
          <p:spPr>
            <a:xfrm>
              <a:off x="4105982" y="1733797"/>
              <a:ext cx="727826" cy="727857"/>
            </a:xfrm>
            <a:custGeom>
              <a:rect b="b" l="l" r="r" t="t"/>
              <a:pathLst>
                <a:path extrusionOk="0" h="22885" w="22884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HVAC Units and Types</a:t>
              </a:r>
              <a:endPara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52"/>
            <p:cNvSpPr txBox="1"/>
            <p:nvPr/>
          </p:nvSpPr>
          <p:spPr>
            <a:xfrm>
              <a:off x="4358113" y="2924100"/>
              <a:ext cx="1247400" cy="8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Phase 2, Identifying the HVAC Units and Types for those eligible</a:t>
              </a:r>
              <a:endParaRPr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4" name="Google Shape;424;p52"/>
          <p:cNvGrpSpPr/>
          <p:nvPr/>
        </p:nvGrpSpPr>
        <p:grpSpPr>
          <a:xfrm>
            <a:off x="3692883" y="1470626"/>
            <a:ext cx="1869143" cy="2567343"/>
            <a:chOff x="2259471" y="1470626"/>
            <a:chExt cx="1869143" cy="2567343"/>
          </a:xfrm>
        </p:grpSpPr>
        <p:sp>
          <p:nvSpPr>
            <p:cNvPr id="425" name="Google Shape;425;p52"/>
            <p:cNvSpPr/>
            <p:nvPr/>
          </p:nvSpPr>
          <p:spPr>
            <a:xfrm>
              <a:off x="2621102" y="3880026"/>
              <a:ext cx="157562" cy="157944"/>
            </a:xfrm>
            <a:custGeom>
              <a:rect b="b" l="l" r="r" t="t"/>
              <a:pathLst>
                <a:path extrusionOk="0" h="4966" w="4954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46" y="4965"/>
                    <a:pt x="4953" y="3858"/>
                    <a:pt x="4953" y="2477"/>
                  </a:cubicBezTo>
                  <a:cubicBezTo>
                    <a:pt x="4953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2637767" y="3896691"/>
              <a:ext cx="124230" cy="124230"/>
            </a:xfrm>
            <a:custGeom>
              <a:rect b="b" l="l" r="r" t="t"/>
              <a:pathLst>
                <a:path extrusionOk="0" h="3906" w="3906">
                  <a:moveTo>
                    <a:pt x="1953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36"/>
                    <a:pt x="869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52"/>
            <p:cNvSpPr/>
            <p:nvPr/>
          </p:nvSpPr>
          <p:spPr>
            <a:xfrm>
              <a:off x="2259471" y="1470626"/>
              <a:ext cx="1247392" cy="2488328"/>
            </a:xfrm>
            <a:custGeom>
              <a:rect b="b" l="l" r="r" t="t"/>
              <a:pathLst>
                <a:path extrusionOk="0" fill="none" h="78237" w="3922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cap="flat" cmpd="sng" w="15775">
              <a:solidFill>
                <a:srgbClr val="FCBD2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52"/>
            <p:cNvSpPr/>
            <p:nvPr/>
          </p:nvSpPr>
          <p:spPr>
            <a:xfrm>
              <a:off x="2323076" y="1534264"/>
              <a:ext cx="1120172" cy="1120140"/>
            </a:xfrm>
            <a:custGeom>
              <a:rect b="b" l="l" r="r" t="t"/>
              <a:pathLst>
                <a:path extrusionOk="0" h="35219" w="3522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8" y="35219"/>
                    <a:pt x="35220" y="27337"/>
                    <a:pt x="35220" y="17610"/>
                  </a:cubicBezTo>
                  <a:cubicBezTo>
                    <a:pt x="35220" y="7894"/>
                    <a:pt x="27338" y="0"/>
                    <a:pt x="1761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2516597" y="1733797"/>
              <a:ext cx="727826" cy="727857"/>
            </a:xfrm>
            <a:custGeom>
              <a:rect b="b" l="l" r="r" t="t"/>
              <a:pathLst>
                <a:path extrusionOk="0" h="22885" w="22884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Cooling Capacity Per HVAC Unit</a:t>
              </a:r>
              <a:endPara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52"/>
            <p:cNvSpPr txBox="1"/>
            <p:nvPr/>
          </p:nvSpPr>
          <p:spPr>
            <a:xfrm>
              <a:off x="2771114" y="2924100"/>
              <a:ext cx="1357500" cy="8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Customer must have a central air conditioner / central heat pump system less than 10 tons in size per unit</a:t>
              </a:r>
              <a:endParaRPr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31" name="Google Shape;4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8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ANALYSIS APPROACH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7" name="Google Shape;437;p53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0" y="457920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idx="4294967295" type="title"/>
          </p:nvPr>
        </p:nvSpPr>
        <p:spPr>
          <a:xfrm>
            <a:off x="457200" y="-5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EXTRAPOLATION </a:t>
            </a:r>
            <a:r>
              <a:rPr lang="en">
                <a:solidFill>
                  <a:schemeClr val="accent4"/>
                </a:solidFill>
              </a:rPr>
              <a:t>METHOD </a:t>
            </a:r>
            <a:endParaRPr sz="1300">
              <a:solidFill>
                <a:schemeClr val="accent4"/>
              </a:solidFill>
            </a:endParaRPr>
          </a:p>
        </p:txBody>
      </p:sp>
      <p:grpSp>
        <p:nvGrpSpPr>
          <p:cNvPr id="444" name="Google Shape;444;p54"/>
          <p:cNvGrpSpPr/>
          <p:nvPr/>
        </p:nvGrpSpPr>
        <p:grpSpPr>
          <a:xfrm>
            <a:off x="170387" y="1325700"/>
            <a:ext cx="1834900" cy="1383788"/>
            <a:chOff x="1083025" y="2306625"/>
            <a:chExt cx="1834900" cy="1383788"/>
          </a:xfrm>
        </p:grpSpPr>
        <p:sp>
          <p:nvSpPr>
            <p:cNvPr id="445" name="Google Shape;445;p54"/>
            <p:cNvSpPr txBox="1"/>
            <p:nvPr/>
          </p:nvSpPr>
          <p:spPr>
            <a:xfrm>
              <a:off x="1308600" y="261427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Input</a:t>
              </a:r>
              <a:r>
                <a:rPr b="1"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Data</a:t>
              </a:r>
              <a:endParaRPr b="1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6" name="Google Shape;446;p54"/>
            <p:cNvSpPr txBox="1"/>
            <p:nvPr/>
          </p:nvSpPr>
          <p:spPr>
            <a:xfrm>
              <a:off x="1288350" y="2953013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CityBES Simulation output merged with HVAC data</a:t>
              </a:r>
              <a:endPara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" name="Google Shape;447;p5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54"/>
          <p:cNvGrpSpPr/>
          <p:nvPr/>
        </p:nvGrpSpPr>
        <p:grpSpPr>
          <a:xfrm>
            <a:off x="1879300" y="1325700"/>
            <a:ext cx="1881406" cy="1383800"/>
            <a:chOff x="1083025" y="2306625"/>
            <a:chExt cx="1929251" cy="1383800"/>
          </a:xfrm>
        </p:grpSpPr>
        <p:sp>
          <p:nvSpPr>
            <p:cNvPr id="450" name="Google Shape;450;p54"/>
            <p:cNvSpPr txBox="1"/>
            <p:nvPr/>
          </p:nvSpPr>
          <p:spPr>
            <a:xfrm>
              <a:off x="1177476" y="2614275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Identify</a:t>
              </a:r>
              <a:r>
                <a:rPr b="1"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Variables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1" name="Google Shape;451;p54"/>
            <p:cNvSpPr txBox="1"/>
            <p:nvPr/>
          </p:nvSpPr>
          <p:spPr>
            <a:xfrm>
              <a:off x="1177488" y="29530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Select variables that simulation data and EBEWE dataset share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2" name="Google Shape;452;p5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453" name="Google Shape;453;p5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54"/>
          <p:cNvGrpSpPr/>
          <p:nvPr/>
        </p:nvGrpSpPr>
        <p:grpSpPr>
          <a:xfrm>
            <a:off x="5239900" y="1325700"/>
            <a:ext cx="2018328" cy="2151988"/>
            <a:chOff x="1083025" y="2306625"/>
            <a:chExt cx="2043256" cy="2151988"/>
          </a:xfrm>
        </p:grpSpPr>
        <p:sp>
          <p:nvSpPr>
            <p:cNvPr id="455" name="Google Shape;455;p54"/>
            <p:cNvSpPr txBox="1"/>
            <p:nvPr/>
          </p:nvSpPr>
          <p:spPr>
            <a:xfrm>
              <a:off x="1291481" y="2614263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Build Model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6" name="Google Shape;456;p54"/>
            <p:cNvSpPr txBox="1"/>
            <p:nvPr/>
          </p:nvSpPr>
          <p:spPr>
            <a:xfrm>
              <a:off x="1291484" y="2973613"/>
              <a:ext cx="1545600" cy="14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Test which models capture the </a:t>
              </a: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relationship</a:t>
              </a: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between the variables and the metrics to be extrapolated best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7" name="Google Shape;457;p5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458" name="Google Shape;458;p5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54"/>
          <p:cNvGrpSpPr/>
          <p:nvPr/>
        </p:nvGrpSpPr>
        <p:grpSpPr>
          <a:xfrm>
            <a:off x="6924311" y="1325700"/>
            <a:ext cx="2090676" cy="1383800"/>
            <a:chOff x="1083025" y="2306625"/>
            <a:chExt cx="2090676" cy="1383800"/>
          </a:xfrm>
        </p:grpSpPr>
        <p:sp>
          <p:nvSpPr>
            <p:cNvPr id="460" name="Google Shape;460;p54"/>
            <p:cNvSpPr txBox="1"/>
            <p:nvPr/>
          </p:nvSpPr>
          <p:spPr>
            <a:xfrm>
              <a:off x="1338901" y="2614275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Apply Model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1" name="Google Shape;461;p54"/>
            <p:cNvSpPr txBox="1"/>
            <p:nvPr/>
          </p:nvSpPr>
          <p:spPr>
            <a:xfrm>
              <a:off x="1338901" y="2953025"/>
              <a:ext cx="16167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Apply the best model to the EBEWE dataset to </a:t>
              </a: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extrapolate</a:t>
              </a: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metrics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2" name="Google Shape;462;p5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ECA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463" name="Google Shape;463;p5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ECA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54"/>
          <p:cNvSpPr txBox="1"/>
          <p:nvPr/>
        </p:nvSpPr>
        <p:spPr>
          <a:xfrm>
            <a:off x="1973788" y="2907850"/>
            <a:ext cx="21933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Variables used: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Year Built 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Floor Area (sqft)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Water usage (gal/sqft)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Site EUI (kBtu/sqft)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54"/>
          <p:cNvSpPr txBox="1"/>
          <p:nvPr/>
        </p:nvSpPr>
        <p:spPr>
          <a:xfrm>
            <a:off x="5444463" y="3477700"/>
            <a:ext cx="21933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Models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tested: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Linear Regression 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 Nearest Neighbors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6" name="Google Shape;4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63" y="451440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4"/>
          <p:cNvSpPr txBox="1"/>
          <p:nvPr/>
        </p:nvSpPr>
        <p:spPr>
          <a:xfrm>
            <a:off x="7180200" y="2988100"/>
            <a:ext cx="19638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Metrics 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extrapolated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HVAC Cooling Capacity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Natural Gas Usage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Number of HVAC units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HVAC Type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Savings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68" name="Google Shape;468;p54"/>
          <p:cNvGrpSpPr/>
          <p:nvPr/>
        </p:nvGrpSpPr>
        <p:grpSpPr>
          <a:xfrm>
            <a:off x="3537586" y="1325700"/>
            <a:ext cx="2003426" cy="2316150"/>
            <a:chOff x="1150250" y="2306625"/>
            <a:chExt cx="2003426" cy="2316150"/>
          </a:xfrm>
        </p:grpSpPr>
        <p:sp>
          <p:nvSpPr>
            <p:cNvPr id="469" name="Google Shape;469;p54"/>
            <p:cNvSpPr txBox="1"/>
            <p:nvPr/>
          </p:nvSpPr>
          <p:spPr>
            <a:xfrm>
              <a:off x="1318876" y="2631325"/>
              <a:ext cx="1834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Processing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" name="Google Shape;470;p54"/>
            <p:cNvSpPr txBox="1"/>
            <p:nvPr/>
          </p:nvSpPr>
          <p:spPr>
            <a:xfrm>
              <a:off x="1318889" y="2970075"/>
              <a:ext cx="1545600" cy="16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84150" lvl="0" marL="22860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Open Sans"/>
                <a:buChar char="●"/>
              </a:pP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Adding indicator </a:t>
              </a: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variables         (for years)</a:t>
              </a:r>
              <a:endPara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841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Open Sans"/>
                <a:buChar char="●"/>
              </a:pP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Standardization</a:t>
              </a: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of  continuous variables</a:t>
              </a:r>
              <a:endPara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84150" lvl="0" marL="228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Open Sans"/>
                <a:buChar char="●"/>
              </a:pPr>
              <a:r>
                <a:rPr lang="en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Remove outliers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1" name="Google Shape;471;p54"/>
            <p:cNvSpPr/>
            <p:nvPr/>
          </p:nvSpPr>
          <p:spPr>
            <a:xfrm flipH="1">
              <a:off x="1150250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472" name="Google Shape;472;p54"/>
            <p:cNvSpPr/>
            <p:nvPr/>
          </p:nvSpPr>
          <p:spPr>
            <a:xfrm>
              <a:off x="1150350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 txBox="1"/>
          <p:nvPr>
            <p:ph idx="1" type="body"/>
          </p:nvPr>
        </p:nvSpPr>
        <p:spPr>
          <a:xfrm>
            <a:off x="1380975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Independent Variables: 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Year Built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Floor Area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Floor Area Squared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Site EUI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Building Type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5"/>
          <p:cNvSpPr txBox="1"/>
          <p:nvPr>
            <p:ph idx="2" type="body"/>
          </p:nvPr>
        </p:nvSpPr>
        <p:spPr>
          <a:xfrm>
            <a:off x="5037691" y="184638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 Preprocessing:</a:t>
            </a:r>
            <a:endParaRPr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romanUcPeriod"/>
            </a:pPr>
            <a:r>
              <a:rPr lang="en" sz="1500"/>
              <a:t>Log Transformation on Dependent Variable</a:t>
            </a:r>
            <a:r>
              <a:rPr lang="en" sz="1500"/>
              <a:t> 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Independent Variable Normalization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romanUcPeriod"/>
            </a:pPr>
            <a:r>
              <a:rPr lang="en"/>
              <a:t>Outlier Removal</a:t>
            </a:r>
            <a:endParaRPr/>
          </a:p>
        </p:txBody>
      </p:sp>
      <p:sp>
        <p:nvSpPr>
          <p:cNvPr id="479" name="Google Shape;479;p55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OLS REGRESSION RESULTS (COOLING CAPACITY)</a:t>
            </a:r>
            <a:endParaRPr sz="2400"/>
          </a:p>
        </p:txBody>
      </p:sp>
      <p:pic>
        <p:nvPicPr>
          <p:cNvPr id="480" name="Google Shape;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OLS REGRESSION RESULTS (COOLING CAPACITY)</a:t>
            </a:r>
            <a:endParaRPr sz="2400"/>
          </a:p>
        </p:txBody>
      </p:sp>
      <p:pic>
        <p:nvPicPr>
          <p:cNvPr id="486" name="Google Shape;4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723225"/>
            <a:ext cx="4898550" cy="156535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8" name="Google Shape;48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5025" y="1723225"/>
            <a:ext cx="2562375" cy="24457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7"/>
          <p:cNvSpPr txBox="1"/>
          <p:nvPr>
            <p:ph idx="3" type="body"/>
          </p:nvPr>
        </p:nvSpPr>
        <p:spPr>
          <a:xfrm>
            <a:off x="966600" y="1670900"/>
            <a:ext cx="2767200" cy="1923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Summary of Output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Median</a:t>
            </a:r>
            <a:r>
              <a:rPr lang="en" sz="1000"/>
              <a:t> </a:t>
            </a:r>
            <a:r>
              <a:rPr lang="en" sz="1000"/>
              <a:t>2.28 Tons </a:t>
            </a:r>
            <a:r>
              <a:rPr lang="en" sz="1000"/>
              <a:t>per HVAC Unit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Median</a:t>
            </a:r>
            <a:r>
              <a:rPr lang="en" sz="1000"/>
              <a:t> 0.31</a:t>
            </a:r>
            <a:r>
              <a:rPr lang="en" sz="1000"/>
              <a:t> Tons per HVAC Unit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Median </a:t>
            </a:r>
            <a:r>
              <a:rPr lang="en" sz="1000"/>
              <a:t>23.12 Tons per HVAC Unit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494" name="Google Shape;494;p57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CAPACITY</a:t>
            </a:r>
            <a:r>
              <a:rPr lang="en"/>
              <a:t> PREDICTION</a:t>
            </a:r>
            <a:endParaRPr/>
          </a:p>
        </p:txBody>
      </p:sp>
      <p:pic>
        <p:nvPicPr>
          <p:cNvPr id="495" name="Google Shape;4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7"/>
          <p:cNvPicPr preferRelativeResize="0"/>
          <p:nvPr/>
        </p:nvPicPr>
        <p:blipFill rotWithShape="1">
          <a:blip r:embed="rId4">
            <a:alphaModFix/>
          </a:blip>
          <a:srcRect b="0" l="475" r="465" t="0"/>
          <a:stretch/>
        </p:blipFill>
        <p:spPr>
          <a:xfrm>
            <a:off x="4342825" y="1670900"/>
            <a:ext cx="3016125" cy="304485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7" name="Google Shape;497;p57"/>
          <p:cNvSpPr txBox="1"/>
          <p:nvPr/>
        </p:nvSpPr>
        <p:spPr>
          <a:xfrm>
            <a:off x="4342825" y="1670900"/>
            <a:ext cx="270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Cooling Capacity per HVAC Unit </a:t>
            </a:r>
            <a:r>
              <a:rPr b="1" lang="en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Unit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8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OLS REGRESSION RESULTS (NATURAL GAS USAGE)</a:t>
            </a:r>
            <a:endParaRPr sz="2300"/>
          </a:p>
        </p:txBody>
      </p:sp>
      <p:pic>
        <p:nvPicPr>
          <p:cNvPr id="503" name="Google Shape;5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60725"/>
            <a:ext cx="4652501" cy="24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500" y="1965850"/>
            <a:ext cx="4491501" cy="24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8"/>
          <p:cNvSpPr txBox="1"/>
          <p:nvPr>
            <p:ph idx="1" type="body"/>
          </p:nvPr>
        </p:nvSpPr>
        <p:spPr>
          <a:xfrm>
            <a:off x="1238000" y="1392825"/>
            <a:ext cx="21765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CBD24"/>
                </a:solidFill>
              </a:rPr>
              <a:t>Multi-family Housing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07" name="Google Shape;507;p58"/>
          <p:cNvSpPr txBox="1"/>
          <p:nvPr>
            <p:ph idx="1" type="body"/>
          </p:nvPr>
        </p:nvSpPr>
        <p:spPr>
          <a:xfrm>
            <a:off x="6643750" y="1392825"/>
            <a:ext cx="977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CBD24"/>
                </a:solidFill>
              </a:rPr>
              <a:t>Offices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08" name="Google Shape;508;p58"/>
          <p:cNvSpPr txBox="1"/>
          <p:nvPr/>
        </p:nvSpPr>
        <p:spPr>
          <a:xfrm>
            <a:off x="710050" y="44226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Adjusted R-Squared: 0.94</a:t>
            </a:r>
            <a:endParaRPr/>
          </a:p>
        </p:txBody>
      </p:sp>
      <p:sp>
        <p:nvSpPr>
          <p:cNvPr id="509" name="Google Shape;509;p58"/>
          <p:cNvSpPr txBox="1"/>
          <p:nvPr/>
        </p:nvSpPr>
        <p:spPr>
          <a:xfrm>
            <a:off x="5398250" y="44226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Accuracy: 0.871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/>
          <p:nvPr>
            <p:ph idx="4294967295" type="title"/>
          </p:nvPr>
        </p:nvSpPr>
        <p:spPr>
          <a:xfrm>
            <a:off x="494825" y="-11658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EXTRAPOLATION </a:t>
            </a:r>
            <a:r>
              <a:rPr lang="en" sz="2800"/>
              <a:t>RESULTS (HVAC UNITS)</a:t>
            </a:r>
            <a:endParaRPr sz="2800"/>
          </a:p>
        </p:txBody>
      </p:sp>
      <p:pic>
        <p:nvPicPr>
          <p:cNvPr id="515" name="Google Shape;5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9"/>
          <p:cNvSpPr txBox="1"/>
          <p:nvPr>
            <p:ph idx="4294967295" type="body"/>
          </p:nvPr>
        </p:nvSpPr>
        <p:spPr>
          <a:xfrm>
            <a:off x="876675" y="1039950"/>
            <a:ext cx="21765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CBD24"/>
                </a:solidFill>
              </a:rPr>
              <a:t>Multi-family Housing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17" name="Google Shape;517;p59"/>
          <p:cNvSpPr txBox="1"/>
          <p:nvPr/>
        </p:nvSpPr>
        <p:spPr>
          <a:xfrm>
            <a:off x="1226850" y="4087750"/>
            <a:ext cx="1570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Accuracy: 0.94</a:t>
            </a:r>
            <a:b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kNN Accuracy: 0.45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8" name="Google Shape;5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25" y="1436175"/>
            <a:ext cx="2664625" cy="26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150" y="1260045"/>
            <a:ext cx="5767249" cy="2827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0"/>
          <p:cNvSpPr txBox="1"/>
          <p:nvPr>
            <p:ph idx="4294967295" type="title"/>
          </p:nvPr>
        </p:nvSpPr>
        <p:spPr>
          <a:xfrm>
            <a:off x="494825" y="-11658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EXTRAPOLATION RESULTS (HVAC UNITS)</a:t>
            </a:r>
            <a:endParaRPr sz="2800"/>
          </a:p>
        </p:txBody>
      </p:sp>
      <p:pic>
        <p:nvPicPr>
          <p:cNvPr id="525" name="Google Shape;5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0"/>
          <p:cNvSpPr txBox="1"/>
          <p:nvPr>
            <p:ph idx="4294967295" type="body"/>
          </p:nvPr>
        </p:nvSpPr>
        <p:spPr>
          <a:xfrm>
            <a:off x="4316225" y="1039950"/>
            <a:ext cx="977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CBD24"/>
                </a:solidFill>
              </a:rPr>
              <a:t>Offices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27" name="Google Shape;527;p60"/>
          <p:cNvSpPr txBox="1"/>
          <p:nvPr/>
        </p:nvSpPr>
        <p:spPr>
          <a:xfrm>
            <a:off x="4076425" y="4087750"/>
            <a:ext cx="1570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Accuracy: 0.74</a:t>
            </a:r>
            <a:b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kNN Accuracy: 0.80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60"/>
          <p:cNvSpPr txBox="1"/>
          <p:nvPr>
            <p:ph idx="4294967295" type="body"/>
          </p:nvPr>
        </p:nvSpPr>
        <p:spPr>
          <a:xfrm>
            <a:off x="876675" y="1039950"/>
            <a:ext cx="21765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CBD24"/>
                </a:solidFill>
              </a:rPr>
              <a:t>Multi-family Housing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29" name="Google Shape;529;p60"/>
          <p:cNvSpPr txBox="1"/>
          <p:nvPr/>
        </p:nvSpPr>
        <p:spPr>
          <a:xfrm>
            <a:off x="1226850" y="4087750"/>
            <a:ext cx="1570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Accuracy: 0.94</a:t>
            </a:r>
            <a:b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kNN Accuracy: 0.45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0" name="Google Shape;5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875" y="1464013"/>
            <a:ext cx="2623750" cy="26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0"/>
          <p:cNvSpPr txBox="1"/>
          <p:nvPr>
            <p:ph idx="4294967295" type="body"/>
          </p:nvPr>
        </p:nvSpPr>
        <p:spPr>
          <a:xfrm>
            <a:off x="6918100" y="1039950"/>
            <a:ext cx="15702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CBD24"/>
                </a:solidFill>
              </a:rPr>
              <a:t>Retail Stores</a:t>
            </a:r>
            <a:endParaRPr sz="500">
              <a:solidFill>
                <a:srgbClr val="FCBD24"/>
              </a:solidFill>
            </a:endParaRPr>
          </a:p>
        </p:txBody>
      </p:sp>
      <p:sp>
        <p:nvSpPr>
          <p:cNvPr id="532" name="Google Shape;532;p60"/>
          <p:cNvSpPr txBox="1"/>
          <p:nvPr/>
        </p:nvSpPr>
        <p:spPr>
          <a:xfrm>
            <a:off x="6871075" y="4087750"/>
            <a:ext cx="1570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OLS Accuracy: 0.80</a:t>
            </a:r>
            <a:b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kNN Accuracy: 0.66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3" name="Google Shape;53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325" y="1436175"/>
            <a:ext cx="2664625" cy="26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0150" y="1464012"/>
            <a:ext cx="2623750" cy="26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5" name="Google Shape;175;p34"/>
          <p:cNvSpPr txBox="1"/>
          <p:nvPr>
            <p:ph idx="4294967295" type="body"/>
          </p:nvPr>
        </p:nvSpPr>
        <p:spPr>
          <a:xfrm>
            <a:off x="496100" y="1170825"/>
            <a:ext cx="8020200" cy="3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INTRODUCTION</a:t>
            </a:r>
            <a:endParaRPr b="1" sz="13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  LA Better </a:t>
            </a:r>
            <a:r>
              <a:rPr lang="en" sz="1300"/>
              <a:t>Buildings</a:t>
            </a:r>
            <a:r>
              <a:rPr lang="en" sz="1300"/>
              <a:t> Challenge</a:t>
            </a:r>
            <a:endParaRPr sz="13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  Phase 1 Timeline </a:t>
            </a:r>
            <a:endParaRPr sz="13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DATA PREPARATION</a:t>
            </a:r>
            <a:endParaRPr b="1" sz="13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  EBEWE Ordinance</a:t>
            </a:r>
            <a:endParaRPr sz="13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  CityBES</a:t>
            </a:r>
            <a:endParaRPr sz="13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  DACs</a:t>
            </a:r>
            <a:endParaRPr sz="13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ANALYSIS APPROACH</a:t>
            </a:r>
            <a:endParaRPr b="1" sz="13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EXTRAPOLATION RESULTS</a:t>
            </a:r>
            <a:endParaRPr b="1" sz="13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FUTURE WORK</a:t>
            </a:r>
            <a:endParaRPr b="1" sz="1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"/>
          <p:cNvSpPr txBox="1"/>
          <p:nvPr>
            <p:ph idx="4294967295" type="title"/>
          </p:nvPr>
        </p:nvSpPr>
        <p:spPr>
          <a:xfrm>
            <a:off x="457200" y="326169"/>
            <a:ext cx="82296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HVAC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lang="en">
                <a:solidFill>
                  <a:schemeClr val="accent4"/>
                </a:solidFill>
              </a:rPr>
              <a:t>Types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1"/>
          <p:cNvSpPr/>
          <p:nvPr/>
        </p:nvSpPr>
        <p:spPr>
          <a:xfrm>
            <a:off x="2365716" y="2473125"/>
            <a:ext cx="1995600" cy="2043300"/>
          </a:xfrm>
          <a:prstGeom prst="ellipse">
            <a:avLst/>
          </a:prstGeom>
          <a:solidFill>
            <a:srgbClr val="FFFFFF">
              <a:alpha val="1654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 Chiller + Boiler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p61"/>
          <p:cNvSpPr/>
          <p:nvPr/>
        </p:nvSpPr>
        <p:spPr>
          <a:xfrm>
            <a:off x="311600" y="1211675"/>
            <a:ext cx="1995600" cy="20433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Packaged Rooftop + Boiler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61"/>
          <p:cNvSpPr/>
          <p:nvPr/>
        </p:nvSpPr>
        <p:spPr>
          <a:xfrm>
            <a:off x="4419839" y="1211675"/>
            <a:ext cx="1995600" cy="20433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Packaged Rooftop AC + Gas Furnace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61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61"/>
          <p:cNvSpPr/>
          <p:nvPr/>
        </p:nvSpPr>
        <p:spPr>
          <a:xfrm>
            <a:off x="6473966" y="2473125"/>
            <a:ext cx="1995600" cy="2043300"/>
          </a:xfrm>
          <a:prstGeom prst="ellipse">
            <a:avLst/>
          </a:prstGeom>
          <a:solidFill>
            <a:srgbClr val="FFFFFF">
              <a:alpha val="1654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Split System AC + Gas Furnace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61"/>
          <p:cNvSpPr txBox="1"/>
          <p:nvPr/>
        </p:nvSpPr>
        <p:spPr>
          <a:xfrm>
            <a:off x="1035050" y="1374400"/>
            <a:ext cx="54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61"/>
          <p:cNvSpPr txBox="1"/>
          <p:nvPr/>
        </p:nvSpPr>
        <p:spPr>
          <a:xfrm>
            <a:off x="2992125" y="2618650"/>
            <a:ext cx="74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61"/>
          <p:cNvSpPr txBox="1"/>
          <p:nvPr/>
        </p:nvSpPr>
        <p:spPr>
          <a:xfrm>
            <a:off x="5003800" y="1294750"/>
            <a:ext cx="82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" name="Google Shape;548;p61"/>
          <p:cNvSpPr txBox="1"/>
          <p:nvPr/>
        </p:nvSpPr>
        <p:spPr>
          <a:xfrm>
            <a:off x="7100375" y="2473125"/>
            <a:ext cx="65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2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EXTRAPOLATION RESULTS (HVAC TYPE)</a:t>
            </a:r>
            <a:endParaRPr sz="3000"/>
          </a:p>
        </p:txBody>
      </p:sp>
      <p:pic>
        <p:nvPicPr>
          <p:cNvPr id="554" name="Google Shape;55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2"/>
          <p:cNvSpPr txBox="1"/>
          <p:nvPr/>
        </p:nvSpPr>
        <p:spPr>
          <a:xfrm>
            <a:off x="3618775" y="2626388"/>
            <a:ext cx="54162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1: Packaged rooftop (VAV with reheat)-each story + boiler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2: Central chiller + boiler (VAV with reheat)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3: Packaged rooftop air conditioner+gas furnace - each zone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4: Split system air conditioner+gas furnace - each zone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6" name="Google Shape;5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50" y="1671920"/>
            <a:ext cx="2757330" cy="275733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2"/>
          <p:cNvSpPr txBox="1"/>
          <p:nvPr/>
        </p:nvSpPr>
        <p:spPr>
          <a:xfrm>
            <a:off x="1531300" y="4442050"/>
            <a:ext cx="157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kNN Accuracy: 0.98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/>
          <p:nvPr>
            <p:ph idx="1" type="body"/>
          </p:nvPr>
        </p:nvSpPr>
        <p:spPr>
          <a:xfrm>
            <a:off x="276088" y="1726000"/>
            <a:ext cx="2136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B</a:t>
            </a:r>
            <a:r>
              <a:rPr lang="en" sz="1300"/>
              <a:t>uildings, AC OP</a:t>
            </a:r>
            <a:endParaRPr sz="1300"/>
          </a:p>
        </p:txBody>
      </p:sp>
      <p:sp>
        <p:nvSpPr>
          <p:cNvPr id="563" name="Google Shape;563;p63"/>
          <p:cNvSpPr txBox="1"/>
          <p:nvPr>
            <p:ph idx="2" type="body"/>
          </p:nvPr>
        </p:nvSpPr>
        <p:spPr>
          <a:xfrm>
            <a:off x="2475988" y="1726000"/>
            <a:ext cx="18414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Multi family, AC OP</a:t>
            </a:r>
            <a:endParaRPr sz="1300"/>
          </a:p>
        </p:txBody>
      </p:sp>
      <p:sp>
        <p:nvSpPr>
          <p:cNvPr id="564" name="Google Shape;564;p63"/>
          <p:cNvSpPr txBox="1"/>
          <p:nvPr>
            <p:ph idx="3" type="body"/>
          </p:nvPr>
        </p:nvSpPr>
        <p:spPr>
          <a:xfrm>
            <a:off x="4560163" y="1726000"/>
            <a:ext cx="22773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O</a:t>
            </a:r>
            <a:r>
              <a:rPr lang="en" sz="1300"/>
              <a:t>ffice, AC OP </a:t>
            </a:r>
            <a:endParaRPr sz="1300"/>
          </a:p>
        </p:txBody>
      </p:sp>
      <p:sp>
        <p:nvSpPr>
          <p:cNvPr id="565" name="Google Shape;565;p63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Categorical Percentage by Building Type for AC OP</a:t>
            </a:r>
            <a:endParaRPr sz="1900"/>
          </a:p>
        </p:txBody>
      </p:sp>
      <p:pic>
        <p:nvPicPr>
          <p:cNvPr id="566" name="Google Shape;56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13" y="2148050"/>
            <a:ext cx="1929893" cy="1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5892" y="2148050"/>
            <a:ext cx="1733983" cy="1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200" y="2148050"/>
            <a:ext cx="2092848" cy="1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0225" y="2151838"/>
            <a:ext cx="1733975" cy="158514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3"/>
          <p:cNvSpPr txBox="1"/>
          <p:nvPr/>
        </p:nvSpPr>
        <p:spPr>
          <a:xfrm>
            <a:off x="7026513" y="1751650"/>
            <a:ext cx="18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Retail, AC OP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4"/>
          <p:cNvSpPr txBox="1"/>
          <p:nvPr>
            <p:ph idx="1" type="body"/>
          </p:nvPr>
        </p:nvSpPr>
        <p:spPr>
          <a:xfrm>
            <a:off x="118750" y="174333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Buildings, CDI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77" name="Google Shape;577;p64"/>
          <p:cNvSpPr txBox="1"/>
          <p:nvPr>
            <p:ph idx="2" type="body"/>
          </p:nvPr>
        </p:nvSpPr>
        <p:spPr>
          <a:xfrm>
            <a:off x="1942016" y="1743350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Multi family, CDI</a:t>
            </a:r>
            <a:endParaRPr sz="1300"/>
          </a:p>
        </p:txBody>
      </p:sp>
      <p:sp>
        <p:nvSpPr>
          <p:cNvPr id="578" name="Google Shape;578;p64"/>
          <p:cNvSpPr txBox="1"/>
          <p:nvPr>
            <p:ph idx="3" type="body"/>
          </p:nvPr>
        </p:nvSpPr>
        <p:spPr>
          <a:xfrm>
            <a:off x="4266395" y="1743338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Office, CDI</a:t>
            </a:r>
            <a:endParaRPr sz="1300"/>
          </a:p>
        </p:txBody>
      </p:sp>
      <p:sp>
        <p:nvSpPr>
          <p:cNvPr id="579" name="Google Shape;579;p64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Categorical Savings Percentage by Building Type for CDI</a:t>
            </a:r>
            <a:endParaRPr sz="1900"/>
          </a:p>
        </p:txBody>
      </p:sp>
      <p:pic>
        <p:nvPicPr>
          <p:cNvPr id="580" name="Google Shape;5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4"/>
          <p:cNvSpPr txBox="1"/>
          <p:nvPr/>
        </p:nvSpPr>
        <p:spPr>
          <a:xfrm>
            <a:off x="6812575" y="1810000"/>
            <a:ext cx="244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Retail, CDI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2" name="Google Shape;58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063" y="2461438"/>
            <a:ext cx="2126800" cy="15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1400" y="2475125"/>
            <a:ext cx="2164975" cy="15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2575" y="2479613"/>
            <a:ext cx="2164975" cy="154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450" y="2461450"/>
            <a:ext cx="1567816" cy="15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5"/>
          <p:cNvSpPr txBox="1"/>
          <p:nvPr>
            <p:ph idx="1" type="body"/>
          </p:nvPr>
        </p:nvSpPr>
        <p:spPr>
          <a:xfrm>
            <a:off x="949400" y="1846400"/>
            <a:ext cx="2829000" cy="133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AC Optimization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Retail: </a:t>
            </a:r>
            <a:r>
              <a:rPr b="1" lang="en" sz="1000"/>
              <a:t>77 buildings</a:t>
            </a:r>
            <a:endParaRPr b="1"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Multi-Family Housing: </a:t>
            </a:r>
            <a:r>
              <a:rPr b="1" lang="en" sz="1000"/>
              <a:t>2006 buildings</a:t>
            </a:r>
            <a:endParaRPr b="1" sz="1000"/>
          </a:p>
          <a:p>
            <a:pPr indent="0" lvl="0" marL="0" rtl="0" algn="l"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Office:</a:t>
            </a:r>
            <a:r>
              <a:rPr b="1" lang="en" sz="1000"/>
              <a:t> 72 buildings</a:t>
            </a:r>
            <a:endParaRPr b="1" sz="1000"/>
          </a:p>
        </p:txBody>
      </p:sp>
      <p:sp>
        <p:nvSpPr>
          <p:cNvPr id="591" name="Google Shape;591;p65"/>
          <p:cNvSpPr txBox="1"/>
          <p:nvPr>
            <p:ph idx="2" type="body"/>
          </p:nvPr>
        </p:nvSpPr>
        <p:spPr>
          <a:xfrm>
            <a:off x="3855850" y="1846400"/>
            <a:ext cx="35163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Commercial Direct Install (CDI)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Retail: </a:t>
            </a:r>
            <a:r>
              <a:rPr b="1" lang="en" sz="1000"/>
              <a:t>17 buildings</a:t>
            </a:r>
            <a:endParaRPr b="1" sz="1000"/>
          </a:p>
          <a:p>
            <a:pPr indent="0" lvl="0" marL="0" rtl="0" algn="l"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Office:</a:t>
            </a:r>
            <a:r>
              <a:rPr b="1" lang="en" sz="1000"/>
              <a:t> 70 buildings</a:t>
            </a:r>
            <a:endParaRPr/>
          </a:p>
        </p:txBody>
      </p:sp>
      <p:sp>
        <p:nvSpPr>
          <p:cNvPr id="592" name="Google Shape;592;p65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Building Types by Program </a:t>
            </a:r>
            <a:r>
              <a:rPr lang="en" sz="1900"/>
              <a:t>Eligibility</a:t>
            </a:r>
            <a:endParaRPr sz="1900"/>
          </a:p>
        </p:txBody>
      </p:sp>
      <p:pic>
        <p:nvPicPr>
          <p:cNvPr id="593" name="Google Shape;5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5"/>
          <p:cNvSpPr txBox="1"/>
          <p:nvPr/>
        </p:nvSpPr>
        <p:spPr>
          <a:xfrm>
            <a:off x="1506975" y="3432675"/>
            <a:ext cx="706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2155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Buildings are eligible for AC Optimization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65"/>
          <p:cNvSpPr txBox="1"/>
          <p:nvPr/>
        </p:nvSpPr>
        <p:spPr>
          <a:xfrm>
            <a:off x="2402450" y="3910525"/>
            <a:ext cx="470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87 </a:t>
            </a:r>
            <a:r>
              <a:rPr b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Buildings are eligible for CDI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6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PREDICTED COST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&amp; COST SAVING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01" name="Google Shape;601;p66"/>
          <p:cNvSpPr txBox="1"/>
          <p:nvPr>
            <p:ph idx="1" type="subTitle"/>
          </p:nvPr>
        </p:nvSpPr>
        <p:spPr>
          <a:xfrm>
            <a:off x="634075" y="3646444"/>
            <a:ext cx="60936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6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0" y="457920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7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GRAND TOTAL SAVINGS (Basic Package)</a:t>
            </a:r>
            <a:endParaRPr sz="2700"/>
          </a:p>
        </p:txBody>
      </p:sp>
      <p:sp>
        <p:nvSpPr>
          <p:cNvPr id="609" name="Google Shape;609;p67"/>
          <p:cNvSpPr txBox="1"/>
          <p:nvPr>
            <p:ph idx="2" type="body"/>
          </p:nvPr>
        </p:nvSpPr>
        <p:spPr>
          <a:xfrm>
            <a:off x="3094216" y="2879513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ANNUAL ENERGY COST </a:t>
            </a:r>
            <a:r>
              <a:rPr b="1" lang="en" sz="1000">
                <a:solidFill>
                  <a:srgbClr val="38761D"/>
                </a:solidFill>
              </a:rPr>
              <a:t>SAVING $</a:t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4"/>
                </a:solidFill>
              </a:rPr>
              <a:t>AC Optimization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</a:rPr>
              <a:t>Grand Total: $19.9 Million</a:t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4"/>
                </a:solidFill>
              </a:rPr>
              <a:t>Commercial Direct Install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</a:rPr>
              <a:t>Grand Total: $24.4 Million</a:t>
            </a:r>
            <a:endParaRPr b="1" sz="1000">
              <a:solidFill>
                <a:schemeClr val="accent4"/>
              </a:solidFill>
            </a:endParaRPr>
          </a:p>
        </p:txBody>
      </p:sp>
      <p:sp>
        <p:nvSpPr>
          <p:cNvPr id="610" name="Google Shape;610;p67"/>
          <p:cNvSpPr txBox="1"/>
          <p:nvPr/>
        </p:nvSpPr>
        <p:spPr>
          <a:xfrm>
            <a:off x="3755875" y="607075"/>
            <a:ext cx="24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67"/>
          <p:cNvSpPr txBox="1"/>
          <p:nvPr>
            <p:ph idx="2" type="body"/>
          </p:nvPr>
        </p:nvSpPr>
        <p:spPr>
          <a:xfrm>
            <a:off x="236441" y="2879513"/>
            <a:ext cx="2691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ANNUAL ELECTRICITY COST </a:t>
            </a:r>
            <a:r>
              <a:rPr b="1" lang="en" sz="1000">
                <a:solidFill>
                  <a:srgbClr val="38761D"/>
                </a:solidFill>
              </a:rPr>
              <a:t>SAVING $</a:t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4"/>
                </a:solidFill>
              </a:rPr>
              <a:t>AC Optimization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</a:rPr>
              <a:t>Grand Total: $18.9 Million</a:t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4"/>
                </a:solidFill>
              </a:rPr>
              <a:t>Commercial Direct Install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</a:rPr>
              <a:t>Grand Total: $23.4 Million</a:t>
            </a:r>
            <a:endParaRPr b="1" sz="1000">
              <a:solidFill>
                <a:schemeClr val="accent4"/>
              </a:solidFill>
            </a:endParaRPr>
          </a:p>
        </p:txBody>
      </p:sp>
      <p:sp>
        <p:nvSpPr>
          <p:cNvPr id="612" name="Google Shape;612;p67"/>
          <p:cNvSpPr txBox="1"/>
          <p:nvPr>
            <p:ph idx="2" type="body"/>
          </p:nvPr>
        </p:nvSpPr>
        <p:spPr>
          <a:xfrm>
            <a:off x="6197576" y="2879525"/>
            <a:ext cx="28620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ANNUAL NATURAL GAS  COST </a:t>
            </a:r>
            <a:r>
              <a:rPr b="1" lang="en" sz="1000">
                <a:solidFill>
                  <a:srgbClr val="38761D"/>
                </a:solidFill>
              </a:rPr>
              <a:t>SAVING $</a:t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4"/>
                </a:solidFill>
              </a:rPr>
              <a:t>AC Optimization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</a:rPr>
              <a:t>Grand Total: $1 Million</a:t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4"/>
                </a:solidFill>
              </a:rPr>
              <a:t>Commercial Direct Install</a:t>
            </a:r>
            <a:endParaRPr b="1" sz="1000" u="sng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</a:rPr>
              <a:t>Grand Total: $999 Thousand</a:t>
            </a:r>
            <a:endParaRPr b="1" sz="1000">
              <a:solidFill>
                <a:schemeClr val="accent4"/>
              </a:solidFill>
            </a:endParaRPr>
          </a:p>
        </p:txBody>
      </p:sp>
      <p:sp>
        <p:nvSpPr>
          <p:cNvPr id="613" name="Google Shape;613;p67"/>
          <p:cNvSpPr txBox="1"/>
          <p:nvPr>
            <p:ph idx="2" type="body"/>
          </p:nvPr>
        </p:nvSpPr>
        <p:spPr>
          <a:xfrm>
            <a:off x="1954675" y="1557825"/>
            <a:ext cx="4970100" cy="3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TOTAL INVESTMENT </a:t>
            </a:r>
            <a:r>
              <a:rPr b="1" lang="en" sz="1000">
                <a:solidFill>
                  <a:srgbClr val="980000"/>
                </a:solidFill>
              </a:rPr>
              <a:t>COST</a:t>
            </a:r>
            <a:endParaRPr b="1" sz="10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C8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C800"/>
              </a:solidFill>
            </a:endParaRPr>
          </a:p>
        </p:txBody>
      </p:sp>
      <p:sp>
        <p:nvSpPr>
          <p:cNvPr id="614" name="Google Shape;614;p67"/>
          <p:cNvSpPr txBox="1"/>
          <p:nvPr/>
        </p:nvSpPr>
        <p:spPr>
          <a:xfrm>
            <a:off x="4836700" y="1937925"/>
            <a:ext cx="237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 u="sng">
                <a:solidFill>
                  <a:srgbClr val="FFC800"/>
                </a:solidFill>
                <a:latin typeface="Open Sans"/>
                <a:ea typeface="Open Sans"/>
                <a:cs typeface="Open Sans"/>
                <a:sym typeface="Open Sans"/>
              </a:rPr>
              <a:t>Commercial Direct Install</a:t>
            </a:r>
            <a:endParaRPr b="1" sz="1000" u="sng">
              <a:solidFill>
                <a:srgbClr val="FFC8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C800"/>
                </a:solidFill>
                <a:latin typeface="Open Sans"/>
                <a:ea typeface="Open Sans"/>
                <a:cs typeface="Open Sans"/>
                <a:sym typeface="Open Sans"/>
              </a:rPr>
              <a:t>Grand Total: $662.3 Thousand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67"/>
          <p:cNvSpPr txBox="1"/>
          <p:nvPr/>
        </p:nvSpPr>
        <p:spPr>
          <a:xfrm>
            <a:off x="1894625" y="1937925"/>
            <a:ext cx="237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C800"/>
                </a:solidFill>
                <a:latin typeface="Open Sans"/>
                <a:ea typeface="Open Sans"/>
                <a:cs typeface="Open Sans"/>
                <a:sym typeface="Open Sans"/>
              </a:rPr>
              <a:t>AC Optimization</a:t>
            </a:r>
            <a:endParaRPr b="1" sz="1000" u="sng">
              <a:solidFill>
                <a:srgbClr val="FFC8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C800"/>
                </a:solidFill>
                <a:latin typeface="Open Sans"/>
                <a:ea typeface="Open Sans"/>
                <a:cs typeface="Open Sans"/>
                <a:sym typeface="Open Sans"/>
              </a:rPr>
              <a:t>Grand Total: $45.5 Million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6" name="Google Shape;6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8"/>
          <p:cNvSpPr txBox="1"/>
          <p:nvPr>
            <p:ph idx="1" type="body"/>
          </p:nvPr>
        </p:nvSpPr>
        <p:spPr>
          <a:xfrm>
            <a:off x="1543000" y="1596050"/>
            <a:ext cx="25533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AC Optimization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/>
              <a:t>Retail: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$1.2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$11.7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$34.1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$12.7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$10.2 Million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$16.4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60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Grand Total: $45.5 Million</a:t>
            </a:r>
            <a:endParaRPr b="1" sz="1400">
              <a:solidFill>
                <a:schemeClr val="accent4"/>
              </a:solidFill>
            </a:endParaRPr>
          </a:p>
        </p:txBody>
      </p:sp>
      <p:sp>
        <p:nvSpPr>
          <p:cNvPr id="622" name="Google Shape;622;p68"/>
          <p:cNvSpPr txBox="1"/>
          <p:nvPr>
            <p:ph idx="2" type="body"/>
          </p:nvPr>
        </p:nvSpPr>
        <p:spPr>
          <a:xfrm>
            <a:off x="4572000" y="1596050"/>
            <a:ext cx="29967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Commercial Direct Install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/>
              <a:t>Retail: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$81.2 Thousand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$4.6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$???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$???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 u="sng"/>
              <a:t>Office: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$581.1 Thousand </a:t>
            </a:r>
            <a:r>
              <a:rPr lang="en" sz="1000"/>
              <a:t>(Total Inv. Cost)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$9.3 Thousand </a:t>
            </a:r>
            <a:r>
              <a:rPr lang="en" sz="1000"/>
              <a:t>(Median Inv. Cost)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Grand Total: $662.3 Thousand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3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23" name="Google Shape;623;p68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TOTAL INVESTMENT COST (Basic Package)</a:t>
            </a:r>
            <a:endParaRPr sz="1900"/>
          </a:p>
        </p:txBody>
      </p:sp>
      <p:pic>
        <p:nvPicPr>
          <p:cNvPr id="624" name="Google Shape;6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9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ANNUAL ELECTRICITY COST SAVING $ PREDICTION (Basic Package)</a:t>
            </a:r>
            <a:endParaRPr sz="1700"/>
          </a:p>
        </p:txBody>
      </p:sp>
      <p:pic>
        <p:nvPicPr>
          <p:cNvPr id="630" name="Google Shape;6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9"/>
          <p:cNvSpPr txBox="1"/>
          <p:nvPr>
            <p:ph idx="1" type="body"/>
          </p:nvPr>
        </p:nvSpPr>
        <p:spPr>
          <a:xfrm>
            <a:off x="1364150" y="1555850"/>
            <a:ext cx="29871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AC Optimization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$1.6 Million </a:t>
            </a:r>
            <a:r>
              <a:rPr lang="en" sz="1000"/>
              <a:t>(Total Elec Cost Saving)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$13.7 Thousand </a:t>
            </a:r>
            <a:r>
              <a:rPr lang="en" sz="1000"/>
              <a:t>(Median Elec Cost Saving)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$764.3 Thousand </a:t>
            </a:r>
            <a:r>
              <a:rPr lang="en" sz="1000"/>
              <a:t>(T</a:t>
            </a:r>
            <a:r>
              <a:rPr lang="en" sz="1000"/>
              <a:t>otal Elec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$304  </a:t>
            </a:r>
            <a:r>
              <a:rPr lang="en" sz="1000"/>
              <a:t>(</a:t>
            </a:r>
            <a:r>
              <a:rPr lang="en" sz="1000"/>
              <a:t>Median Elec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$16.6 Million </a:t>
            </a:r>
            <a:r>
              <a:rPr lang="en" sz="1000"/>
              <a:t>(</a:t>
            </a:r>
            <a:r>
              <a:rPr lang="en" sz="1000"/>
              <a:t>Total Elec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$31.2 Thousand </a:t>
            </a:r>
            <a:r>
              <a:rPr lang="en" sz="1000"/>
              <a:t>(</a:t>
            </a:r>
            <a:r>
              <a:rPr lang="en" sz="1000"/>
              <a:t>Median Elec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accent4"/>
                </a:solidFill>
              </a:rPr>
              <a:t>Grand Total: $18.9 Million</a:t>
            </a:r>
            <a:endParaRPr b="1" sz="1400">
              <a:solidFill>
                <a:schemeClr val="accent4"/>
              </a:solidFill>
            </a:endParaRPr>
          </a:p>
        </p:txBody>
      </p:sp>
      <p:sp>
        <p:nvSpPr>
          <p:cNvPr id="632" name="Google Shape;632;p69"/>
          <p:cNvSpPr txBox="1"/>
          <p:nvPr>
            <p:ph idx="2" type="body"/>
          </p:nvPr>
        </p:nvSpPr>
        <p:spPr>
          <a:xfrm>
            <a:off x="4572000" y="1555850"/>
            <a:ext cx="27693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Commercial Direct Install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/>
              <a:t>Retail: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$335.4 Thousand </a:t>
            </a:r>
            <a:r>
              <a:rPr lang="en" sz="1000"/>
              <a:t>(</a:t>
            </a:r>
            <a:r>
              <a:rPr lang="en" sz="1000"/>
              <a:t>Total Elec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$14.3 Thousand </a:t>
            </a:r>
            <a:r>
              <a:rPr lang="en" sz="1000"/>
              <a:t>(</a:t>
            </a:r>
            <a:r>
              <a:rPr lang="en" sz="1000"/>
              <a:t>Median Elec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$79.7 Thousand </a:t>
            </a:r>
            <a:r>
              <a:rPr lang="en" sz="1000"/>
              <a:t>(Total Elec Cost Saving)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$261  </a:t>
            </a:r>
            <a:r>
              <a:rPr lang="en" sz="1000"/>
              <a:t>(Median Elec Cost Saving)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 u="sng"/>
              <a:t>Office: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$23 Million </a:t>
            </a:r>
            <a:r>
              <a:rPr lang="en" sz="1000"/>
              <a:t>(</a:t>
            </a:r>
            <a:r>
              <a:rPr lang="en" sz="1000"/>
              <a:t>Total Elec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$238.7 Thousand </a:t>
            </a:r>
            <a:r>
              <a:rPr lang="en" sz="1000"/>
              <a:t>(</a:t>
            </a:r>
            <a:r>
              <a:rPr lang="en" sz="1000"/>
              <a:t>Median Elec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Grand Total: $23.4 Million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3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0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ANNUAL ENERGY COST SAVING $ PREDICTION (Basic Package)</a:t>
            </a:r>
            <a:endParaRPr sz="1900"/>
          </a:p>
        </p:txBody>
      </p:sp>
      <p:pic>
        <p:nvPicPr>
          <p:cNvPr id="638" name="Google Shape;6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0"/>
          <p:cNvSpPr txBox="1"/>
          <p:nvPr>
            <p:ph idx="1" type="body"/>
          </p:nvPr>
        </p:nvSpPr>
        <p:spPr>
          <a:xfrm>
            <a:off x="1074900" y="1519525"/>
            <a:ext cx="34176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</a:rPr>
              <a:t>AC Optimization</a:t>
            </a:r>
            <a:endParaRPr b="1"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$1.6 Million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$13.8 Thousand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$1.3 Million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$578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$17 Million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$32 Thousand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accent4"/>
                </a:solidFill>
              </a:rPr>
              <a:t>Grand Total: $19.9 Million</a:t>
            </a:r>
            <a:endParaRPr b="1" sz="1400">
              <a:solidFill>
                <a:schemeClr val="accent4"/>
              </a:solidFill>
            </a:endParaRPr>
          </a:p>
        </p:txBody>
      </p:sp>
      <p:sp>
        <p:nvSpPr>
          <p:cNvPr id="640" name="Google Shape;640;p70"/>
          <p:cNvSpPr txBox="1"/>
          <p:nvPr>
            <p:ph idx="2" type="body"/>
          </p:nvPr>
        </p:nvSpPr>
        <p:spPr>
          <a:xfrm>
            <a:off x="4572000" y="1519525"/>
            <a:ext cx="35853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Commercial Direct Install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/>
              <a:t>Retail: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$332.7 Thousand </a:t>
            </a:r>
            <a:r>
              <a:rPr lang="en" sz="1000"/>
              <a:t>(</a:t>
            </a:r>
            <a:r>
              <a:rPr lang="en" sz="1000"/>
              <a:t>Total Annual Energy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$14.3 Thousand </a:t>
            </a:r>
            <a:r>
              <a:rPr lang="en" sz="1000"/>
              <a:t>(Median </a:t>
            </a:r>
            <a:r>
              <a:rPr lang="en" sz="1000"/>
              <a:t>Annual Energy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$144.5 Thousand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$276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 u="sng"/>
              <a:t>Office: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$24 Million </a:t>
            </a:r>
            <a:r>
              <a:rPr lang="en" sz="1000"/>
              <a:t>(</a:t>
            </a:r>
            <a:r>
              <a:rPr lang="en" sz="1000"/>
              <a:t>Total Annual Energy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$250.6 Thousand </a:t>
            </a:r>
            <a:r>
              <a:rPr lang="en" sz="1000"/>
              <a:t>(</a:t>
            </a:r>
            <a:r>
              <a:rPr lang="en" sz="1000"/>
              <a:t>Annual Energy Cost Saving)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Grand Total: $24.4 Million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3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LA BETTER BUILDINGS CHALLENGE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81" name="Google Shape;181;p35"/>
          <p:cNvSpPr txBox="1"/>
          <p:nvPr/>
        </p:nvSpPr>
        <p:spPr>
          <a:xfrm>
            <a:off x="457200" y="1640813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SHORT TERM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LA Better Buildings Challenge is a program that aims to reduce energy consumption by 22% by 2025 in order to support “LA’s Best Buildings”.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35"/>
          <p:cNvSpPr txBox="1"/>
          <p:nvPr/>
        </p:nvSpPr>
        <p:spPr>
          <a:xfrm>
            <a:off x="4744975" y="1640813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LONG TERM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City of Los Angeles and the US Department of Energy have set these targets as part of a larger goal of zero net emission by 2050.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457200" y="2870381"/>
            <a:ext cx="82296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LABBC GOALS 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35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5"/>
          <p:cNvSpPr/>
          <p:nvPr/>
        </p:nvSpPr>
        <p:spPr>
          <a:xfrm>
            <a:off x="3208771" y="3419514"/>
            <a:ext cx="2718600" cy="837900"/>
          </a:xfrm>
          <a:prstGeom prst="chevron">
            <a:avLst>
              <a:gd fmla="val 29853" name="adj"/>
            </a:avLst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2025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22% reductions</a:t>
            </a:r>
            <a:endParaRPr b="1"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Enroll +20M SF / Year</a:t>
            </a:r>
            <a:endParaRPr b="1"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35"/>
          <p:cNvSpPr/>
          <p:nvPr/>
        </p:nvSpPr>
        <p:spPr>
          <a:xfrm>
            <a:off x="5573135" y="3419514"/>
            <a:ext cx="2718600" cy="837900"/>
          </a:xfrm>
          <a:prstGeom prst="chevron">
            <a:avLst>
              <a:gd fmla="val 29853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2035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34% reductions</a:t>
            </a:r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/ Preserve 50,000 affordable housing units</a:t>
            </a:r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Increase stability for renters </a:t>
            </a:r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35"/>
          <p:cNvSpPr/>
          <p:nvPr/>
        </p:nvSpPr>
        <p:spPr>
          <a:xfrm>
            <a:off x="852275" y="3419514"/>
            <a:ext cx="2718600" cy="837900"/>
          </a:xfrm>
          <a:prstGeom prst="chevron">
            <a:avLst>
              <a:gd fmla="val 29853" name="adj"/>
            </a:avLst>
          </a:pr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2020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Enroll 1,000 buildings</a:t>
            </a:r>
            <a:endParaRPr b="1"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150M SF</a:t>
            </a:r>
            <a:endParaRPr b="1"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5" y="457910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1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ANNUAL NATURAL GAS COST SAVING </a:t>
            </a:r>
            <a:r>
              <a:rPr lang="en" sz="1700"/>
              <a:t>$ PREDICTION (Basic Package)</a:t>
            </a:r>
            <a:endParaRPr sz="1700"/>
          </a:p>
        </p:txBody>
      </p:sp>
      <p:sp>
        <p:nvSpPr>
          <p:cNvPr id="646" name="Google Shape;646;p71"/>
          <p:cNvSpPr txBox="1"/>
          <p:nvPr>
            <p:ph idx="1" type="body"/>
          </p:nvPr>
        </p:nvSpPr>
        <p:spPr>
          <a:xfrm>
            <a:off x="915600" y="1581900"/>
            <a:ext cx="36564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</a:rPr>
              <a:t>AC Optimization</a:t>
            </a:r>
            <a:endParaRPr b="1"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/>
              <a:t>Retail: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-</a:t>
            </a:r>
            <a:r>
              <a:rPr b="1" lang="en" sz="1000"/>
              <a:t>$10 Thousand </a:t>
            </a:r>
            <a:r>
              <a:rPr lang="en" sz="1000"/>
              <a:t>(Total Annual Natural Gas Cost Saving)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$9 </a:t>
            </a:r>
            <a:r>
              <a:rPr lang="en" sz="1000"/>
              <a:t>(Median Annual Natural Gas Cost Saving)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$531.5 Thousand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$268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Office: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$528.3 Thousand </a:t>
            </a:r>
            <a:r>
              <a:rPr lang="en" sz="1000"/>
              <a:t>(</a:t>
            </a:r>
            <a:r>
              <a:rPr lang="en" sz="1000"/>
              <a:t>Total Annual Natural Gas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$1 Thousand </a:t>
            </a:r>
            <a:r>
              <a:rPr lang="en" sz="1000"/>
              <a:t>(</a:t>
            </a:r>
            <a:r>
              <a:rPr lang="en" sz="1000"/>
              <a:t>Median Annual Natural Gas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accent4"/>
                </a:solidFill>
              </a:rPr>
              <a:t>Grand Total: $1 Million</a:t>
            </a:r>
            <a:endParaRPr b="1" sz="1400">
              <a:solidFill>
                <a:schemeClr val="accent4"/>
              </a:solidFill>
            </a:endParaRPr>
          </a:p>
        </p:txBody>
      </p:sp>
      <p:sp>
        <p:nvSpPr>
          <p:cNvPr id="647" name="Google Shape;647;p71"/>
          <p:cNvSpPr txBox="1"/>
          <p:nvPr>
            <p:ph idx="2" type="body"/>
          </p:nvPr>
        </p:nvSpPr>
        <p:spPr>
          <a:xfrm>
            <a:off x="4783000" y="1631425"/>
            <a:ext cx="36564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Commercial Direct Install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/>
              <a:t>Retail: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-</a:t>
            </a:r>
            <a:r>
              <a:rPr b="1" lang="en" sz="1000"/>
              <a:t>$2.6 Thousand </a:t>
            </a:r>
            <a:r>
              <a:rPr lang="en" sz="1000"/>
              <a:t>(</a:t>
            </a:r>
            <a:r>
              <a:rPr lang="en" sz="1000"/>
              <a:t>Total Annual Natural Gas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-</a:t>
            </a:r>
            <a:r>
              <a:rPr b="1" lang="en" sz="1000"/>
              <a:t>$13 </a:t>
            </a:r>
            <a:r>
              <a:rPr lang="en" sz="1000"/>
              <a:t>(</a:t>
            </a:r>
            <a:r>
              <a:rPr lang="en" sz="1000"/>
              <a:t>Median Annual Natural Gas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/>
              <a:t>Multi-Family Housing: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$64.7 Thousand </a:t>
            </a:r>
            <a:r>
              <a:rPr lang="en" sz="1000"/>
              <a:t>(Total Annual Energy Cost Saving)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$28 </a:t>
            </a:r>
            <a:r>
              <a:rPr lang="en" sz="1000"/>
              <a:t>(Median Annual Energy Cost Saving)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 u="sng"/>
              <a:t>Office:</a:t>
            </a:r>
            <a:endParaRPr sz="1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/>
              <a:t>$937 Thousand </a:t>
            </a:r>
            <a:r>
              <a:rPr lang="en" sz="1000"/>
              <a:t>(</a:t>
            </a:r>
            <a:r>
              <a:rPr lang="en" sz="1000"/>
              <a:t>Total Annual Natural Gas Cost Saving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$11.5 Thousand </a:t>
            </a:r>
            <a:r>
              <a:rPr lang="en" sz="1000"/>
              <a:t>(</a:t>
            </a:r>
            <a:r>
              <a:rPr lang="en" sz="1000"/>
              <a:t>Median Annual Natural Gas Cost Saving</a:t>
            </a:r>
            <a:r>
              <a:rPr lang="en" sz="1000"/>
              <a:t>)</a:t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Grand Total: $999 Thousand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900"/>
              </a:spcBef>
              <a:spcAft>
                <a:spcPts val="3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648" name="Google Shape;6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2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4" name="Google Shape;6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825" y="1519525"/>
            <a:ext cx="4732325" cy="31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2"/>
          <p:cNvSpPr txBox="1"/>
          <p:nvPr>
            <p:ph type="title"/>
          </p:nvPr>
        </p:nvSpPr>
        <p:spPr>
          <a:xfrm>
            <a:off x="457188" y="3907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HVAC </a:t>
            </a:r>
            <a:r>
              <a:rPr lang="en" sz="2500">
                <a:solidFill>
                  <a:schemeClr val="accent4"/>
                </a:solidFill>
              </a:rPr>
              <a:t>Units </a:t>
            </a:r>
            <a:r>
              <a:rPr lang="en" sz="2500"/>
              <a:t>and </a:t>
            </a:r>
            <a:r>
              <a:rPr lang="en" sz="2500">
                <a:solidFill>
                  <a:schemeClr val="accent4"/>
                </a:solidFill>
              </a:rPr>
              <a:t>Types</a:t>
            </a:r>
            <a:r>
              <a:rPr lang="en" sz="2500"/>
              <a:t> for  CDI Buildings</a:t>
            </a:r>
            <a:endParaRPr sz="2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3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WORK </a:t>
            </a:r>
            <a:r>
              <a:rPr lang="en" sz="3000">
                <a:solidFill>
                  <a:schemeClr val="accent4"/>
                </a:solidFill>
              </a:rPr>
              <a:t>PROPOSITIONS</a:t>
            </a:r>
            <a:r>
              <a:rPr lang="en" sz="2800">
                <a:solidFill>
                  <a:schemeClr val="accent4"/>
                </a:solidFill>
              </a:rPr>
              <a:t> </a:t>
            </a:r>
            <a:endParaRPr sz="28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PHASE 2</a:t>
            </a:r>
            <a:endParaRPr sz="2000"/>
          </a:p>
        </p:txBody>
      </p:sp>
      <p:sp>
        <p:nvSpPr>
          <p:cNvPr id="661" name="Google Shape;661;p73"/>
          <p:cNvSpPr txBox="1"/>
          <p:nvPr>
            <p:ph idx="1" type="body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Larger sample of simulated data </a:t>
            </a:r>
            <a:endParaRPr/>
          </a:p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Imputation methodology to estimate missing building data</a:t>
            </a:r>
            <a:endParaRPr/>
          </a:p>
          <a:p>
            <a:pPr indent="-342900" lvl="1" marL="914400" rtl="0" algn="l">
              <a:spcBef>
                <a:spcPts val="3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Year built, EUI, Water Usage, Floor Area, Building Type, etc..</a:t>
            </a:r>
            <a:endParaRPr sz="1800"/>
          </a:p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Hypothetical timeline for building waves and costs/savings</a:t>
            </a:r>
            <a:endParaRPr/>
          </a:p>
          <a:p>
            <a:pPr indent="-355600" lvl="0" marL="457200" rtl="0" algn="l">
              <a:spcBef>
                <a:spcPts val="900"/>
              </a:spcBef>
              <a:spcAft>
                <a:spcPts val="900"/>
              </a:spcAft>
              <a:buSzPts val="2000"/>
              <a:buChar char="●"/>
            </a:pPr>
            <a:r>
              <a:rPr lang="en"/>
              <a:t>In-depth analysis on various simulation packages</a:t>
            </a:r>
            <a:endParaRPr/>
          </a:p>
        </p:txBody>
      </p:sp>
      <p:pic>
        <p:nvPicPr>
          <p:cNvPr id="662" name="Google Shape;6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"/>
          <p:cNvSpPr txBox="1"/>
          <p:nvPr>
            <p:ph idx="4294967295" type="ctrTitle"/>
          </p:nvPr>
        </p:nvSpPr>
        <p:spPr>
          <a:xfrm>
            <a:off x="457200" y="137379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668" name="Google Shape;668;p74"/>
          <p:cNvSpPr txBox="1"/>
          <p:nvPr>
            <p:ph idx="4294967295" type="subTitle"/>
          </p:nvPr>
        </p:nvSpPr>
        <p:spPr>
          <a:xfrm>
            <a:off x="457200" y="2706713"/>
            <a:ext cx="659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4800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uestions?</a:t>
            </a:r>
            <a:endParaRPr sz="4800">
              <a:solidFill>
                <a:srgbClr val="1D98C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74"/>
          <p:cNvSpPr/>
          <p:nvPr/>
        </p:nvSpPr>
        <p:spPr>
          <a:xfrm>
            <a:off x="581050" y="2522531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4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1" name="Google Shape;6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5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APPENDIX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6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BUILDING TYPES and WAVES 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7"/>
          <p:cNvSpPr txBox="1"/>
          <p:nvPr>
            <p:ph type="title"/>
          </p:nvPr>
        </p:nvSpPr>
        <p:spPr>
          <a:xfrm>
            <a:off x="311698" y="20970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Top Property Types by Total </a:t>
            </a:r>
            <a:endParaRPr/>
          </a:p>
        </p:txBody>
      </p:sp>
      <p:graphicFrame>
        <p:nvGraphicFramePr>
          <p:cNvPr id="687" name="Google Shape;687;p77"/>
          <p:cNvGraphicFramePr/>
          <p:nvPr/>
        </p:nvGraphicFramePr>
        <p:xfrm>
          <a:off x="450480" y="7824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{0461BBD9-AD77-4550-BAAE-8F8601F84B5E}</a:tableStyleId>
              </a:tblPr>
              <a:tblGrid>
                <a:gridCol w="625300"/>
                <a:gridCol w="2043950"/>
                <a:gridCol w="952100"/>
                <a:gridCol w="952100"/>
                <a:gridCol w="952100"/>
                <a:gridCol w="952100"/>
                <a:gridCol w="952100"/>
                <a:gridCol w="952100"/>
              </a:tblGrid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Size Rank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Property Type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Wave 1 (2021)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Wave 2 (2022)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Wave 3 (2023)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Wave 4 (2024)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Wave 5 (2025)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Total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Multi-Family Residential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1467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1508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1490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1443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1486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7394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Office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486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413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455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445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461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2260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Manufacturing/Industrial Plant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165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140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158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142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761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Non-Refrigerated Warehousing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158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135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173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152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730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Distribution Center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85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89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461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Other - Recreation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86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87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81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80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446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Parking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90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386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Self-Storage Facility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82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98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63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51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364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Other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83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57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354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Retail Stores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66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55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344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Mixed Use Property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67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51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61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330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Fire Station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52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70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59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80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317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Hotel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58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58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66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252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Medical Office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33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39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61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51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233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All Other Property Types (63 total)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392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469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393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2100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8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No Property Type Indicated (NA)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4884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4640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4660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4899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4783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/>
                        <a:t>23866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/>
          <p:nvPr>
            <p:ph type="title"/>
          </p:nvPr>
        </p:nvSpPr>
        <p:spPr>
          <a:xfrm>
            <a:off x="311700" y="3038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All Property Types (77 Total)</a:t>
            </a:r>
            <a:endParaRPr/>
          </a:p>
        </p:txBody>
      </p:sp>
      <p:graphicFrame>
        <p:nvGraphicFramePr>
          <p:cNvPr id="693" name="Google Shape;693;p78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{BE2B3F90-D6CA-4D8D-A908-CE48DD4301C2}</a:tableStyleId>
              </a:tblPr>
              <a:tblGrid>
                <a:gridCol w="1065075"/>
                <a:gridCol w="1065075"/>
                <a:gridCol w="1065075"/>
                <a:gridCol w="1065075"/>
                <a:gridCol w="1065075"/>
                <a:gridCol w="1065075"/>
                <a:gridCol w="1065075"/>
                <a:gridCol w="1065075"/>
              </a:tblGrid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Adult Education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Convention 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Food Service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Mailing Center/Post Office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Education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Utility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Residential Care Facility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Supermarket/Grocery Store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Ambulatory Surgical 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Courthouse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Hospital (General Medical &amp; Surgical)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Manufacturing/Industrial Plant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Entertainment/Public Assembly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Outpatient Rehabilitation/Physical Therapy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Restaurant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Transportation Terminal/Station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Automobile Dealership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Data 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Hotel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Medical Office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Lodging/Residential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Parking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Retail Store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Urgent Care/Clinic/Other Outpatient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Bank Branch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Distribution 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Ice/Curling Rink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Mixed Use Property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Mall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Performing Arts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Roller Rink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Veterinary Office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Bar/Nightclub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Enclosed Mall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Immeuble logements multiples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Movie Theater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Public Services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Personal Services (Health/Beauty, Dry Cleaning)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Self-Storage Facility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Vocational School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Bowling Alley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Energy/Power 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Indoor Arena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Multifamily Residential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Recreation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Police 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Senior Care Community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Wholesale Club/Supercenter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Bureau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Financial Office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K-12 School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Museum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Restaurant/Bar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Pre-school/Daycare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Social/Meeting Hall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Worship Facility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College/University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Fire 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Laboratory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Non-Refrigerated Warehouse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Services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Refrigerated Warehouse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Stadium (Open)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Convenience Store with Gas 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Fitness Center/Health Club/Gym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Library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Office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Specialty Hospital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Repair Services (Vehicle, Shoe, Locksmith, etc.)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Stationnement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Convenience Store without Gas Station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Food Sales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Lifestyle Center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Other - Technology/Science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Residence Hall/Dormitory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 u="none" cap="none" strike="noStrike">
                          <a:solidFill>
                            <a:srgbClr val="000000"/>
                          </a:solidFill>
                        </a:rPr>
                        <a:t>Strip Mall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075" y="572700"/>
            <a:ext cx="7618058" cy="45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9"/>
          <p:cNvSpPr txBox="1"/>
          <p:nvPr>
            <p:ph type="title"/>
          </p:nvPr>
        </p:nvSpPr>
        <p:spPr>
          <a:xfrm>
            <a:off x="227250" y="0"/>
            <a:ext cx="506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" sz="2220"/>
              <a:t>All Property Types by Wave and SQFT</a:t>
            </a:r>
            <a:endParaRPr sz="222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0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Multi-Family Residential by Wave</a:t>
            </a:r>
            <a:endParaRPr/>
          </a:p>
        </p:txBody>
      </p:sp>
      <p:pic>
        <p:nvPicPr>
          <p:cNvPr id="705" name="Google Shape;70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0" y="802225"/>
            <a:ext cx="6792790" cy="40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idx="4294967295" type="title"/>
          </p:nvPr>
        </p:nvSpPr>
        <p:spPr>
          <a:xfrm>
            <a:off x="457200" y="305294"/>
            <a:ext cx="82296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TIMELINE</a:t>
            </a:r>
            <a:endParaRPr/>
          </a:p>
        </p:txBody>
      </p:sp>
      <p:grpSp>
        <p:nvGrpSpPr>
          <p:cNvPr id="194" name="Google Shape;194;p36"/>
          <p:cNvGrpSpPr/>
          <p:nvPr/>
        </p:nvGrpSpPr>
        <p:grpSpPr>
          <a:xfrm>
            <a:off x="606849" y="1203350"/>
            <a:ext cx="1719651" cy="1829550"/>
            <a:chOff x="606849" y="1203350"/>
            <a:chExt cx="1719651" cy="1829550"/>
          </a:xfrm>
        </p:grpSpPr>
        <p:sp>
          <p:nvSpPr>
            <p:cNvPr id="195" name="Google Shape;195;p36"/>
            <p:cNvSpPr/>
            <p:nvPr/>
          </p:nvSpPr>
          <p:spPr>
            <a:xfrm>
              <a:off x="1912750" y="1382375"/>
              <a:ext cx="230100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6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>
              <a:off x="1192125" y="2443825"/>
              <a:ext cx="1134375" cy="589075"/>
            </a:xfrm>
            <a:custGeom>
              <a:rect b="b" l="l" r="r" t="t"/>
              <a:pathLst>
                <a:path extrusionOk="0" h="23563" w="45375">
                  <a:moveTo>
                    <a:pt x="0" y="0"/>
                  </a:moveTo>
                  <a:lnTo>
                    <a:pt x="0" y="23563"/>
                  </a:lnTo>
                  <a:lnTo>
                    <a:pt x="33599" y="23563"/>
                  </a:lnTo>
                  <a:cubicBezTo>
                    <a:pt x="40100" y="23563"/>
                    <a:pt x="45375" y="18288"/>
                    <a:pt x="45375" y="11788"/>
                  </a:cubicBezTo>
                  <a:cubicBezTo>
                    <a:pt x="45375" y="5275"/>
                    <a:pt x="40100" y="0"/>
                    <a:pt x="335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November 2020</a:t>
              </a:r>
              <a:endPara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36"/>
            <p:cNvSpPr txBox="1"/>
            <p:nvPr/>
          </p:nvSpPr>
          <p:spPr>
            <a:xfrm>
              <a:off x="606849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Initial </a:t>
              </a:r>
              <a:r>
                <a:rPr lang="en" sz="7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meeting with UCLA and Sustento Group</a:t>
              </a:r>
              <a:endParaRPr sz="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8" name="Google Shape;198;p36"/>
            <p:cNvSpPr txBox="1"/>
            <p:nvPr/>
          </p:nvSpPr>
          <p:spPr>
            <a:xfrm>
              <a:off x="6068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 Kick-Off</a:t>
              </a:r>
              <a:endPara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99" name="Google Shape;199;p36"/>
          <p:cNvGrpSpPr/>
          <p:nvPr/>
        </p:nvGrpSpPr>
        <p:grpSpPr>
          <a:xfrm>
            <a:off x="2980649" y="1203350"/>
            <a:ext cx="1719951" cy="1829550"/>
            <a:chOff x="2980649" y="1203350"/>
            <a:chExt cx="1719951" cy="1829550"/>
          </a:xfrm>
        </p:grpSpPr>
        <p:sp>
          <p:nvSpPr>
            <p:cNvPr id="200" name="Google Shape;200;p36"/>
            <p:cNvSpPr/>
            <p:nvPr/>
          </p:nvSpPr>
          <p:spPr>
            <a:xfrm>
              <a:off x="4286550" y="1382375"/>
              <a:ext cx="230100" cy="1119800"/>
            </a:xfrm>
            <a:custGeom>
              <a:rect b="b" l="l" r="r" t="t"/>
              <a:pathLst>
                <a:path extrusionOk="0" h="44792" w="9204">
                  <a:moveTo>
                    <a:pt x="0" y="1"/>
                  </a:moveTo>
                  <a:lnTo>
                    <a:pt x="0" y="33291"/>
                  </a:lnTo>
                  <a:cubicBezTo>
                    <a:pt x="0" y="38244"/>
                    <a:pt x="2810" y="42649"/>
                    <a:pt x="7097" y="44792"/>
                  </a:cubicBezTo>
                  <a:lnTo>
                    <a:pt x="9204" y="44792"/>
                  </a:lnTo>
                  <a:lnTo>
                    <a:pt x="9204" y="43328"/>
                  </a:lnTo>
                  <a:cubicBezTo>
                    <a:pt x="5025" y="41804"/>
                    <a:pt x="2179" y="37827"/>
                    <a:pt x="2179" y="33291"/>
                  </a:cubicBezTo>
                  <a:lnTo>
                    <a:pt x="21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>
              <a:off x="3460550" y="2443825"/>
              <a:ext cx="1240050" cy="589075"/>
            </a:xfrm>
            <a:custGeom>
              <a:rect b="b" l="l" r="r" t="t"/>
              <a:pathLst>
                <a:path extrusionOk="0" h="23563" w="49602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January 2021</a:t>
              </a:r>
              <a:endParaRPr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36"/>
            <p:cNvSpPr txBox="1"/>
            <p:nvPr/>
          </p:nvSpPr>
          <p:spPr>
            <a:xfrm>
              <a:off x="2980649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EEM Simulation Packages (LBNL Output)</a:t>
              </a:r>
              <a:endParaRPr sz="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36"/>
            <p:cNvSpPr txBox="1"/>
            <p:nvPr/>
          </p:nvSpPr>
          <p:spPr>
            <a:xfrm>
              <a:off x="29806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CityBES Simulation</a:t>
              </a:r>
              <a:endParaRPr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4" name="Google Shape;204;p36"/>
          <p:cNvGrpSpPr/>
          <p:nvPr/>
        </p:nvGrpSpPr>
        <p:grpSpPr>
          <a:xfrm>
            <a:off x="5354475" y="1203350"/>
            <a:ext cx="1716975" cy="1829550"/>
            <a:chOff x="5354475" y="1203350"/>
            <a:chExt cx="1716975" cy="1829550"/>
          </a:xfrm>
        </p:grpSpPr>
        <p:sp>
          <p:nvSpPr>
            <p:cNvPr id="205" name="Google Shape;205;p36"/>
            <p:cNvSpPr/>
            <p:nvPr/>
          </p:nvSpPr>
          <p:spPr>
            <a:xfrm>
              <a:off x="6657075" y="1382375"/>
              <a:ext cx="230425" cy="1119800"/>
            </a:xfrm>
            <a:custGeom>
              <a:rect b="b" l="l" r="r" t="t"/>
              <a:pathLst>
                <a:path extrusionOk="0" h="44792" w="9217">
                  <a:moveTo>
                    <a:pt x="1" y="1"/>
                  </a:moveTo>
                  <a:lnTo>
                    <a:pt x="1" y="33291"/>
                  </a:lnTo>
                  <a:cubicBezTo>
                    <a:pt x="1" y="38244"/>
                    <a:pt x="2823" y="42649"/>
                    <a:pt x="7097" y="44792"/>
                  </a:cubicBezTo>
                  <a:lnTo>
                    <a:pt x="9216" y="44792"/>
                  </a:lnTo>
                  <a:lnTo>
                    <a:pt x="9216" y="43328"/>
                  </a:lnTo>
                  <a:cubicBezTo>
                    <a:pt x="5025" y="41804"/>
                    <a:pt x="2192" y="37827"/>
                    <a:pt x="2192" y="33291"/>
                  </a:cubicBezTo>
                  <a:lnTo>
                    <a:pt x="2192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>
              <a:off x="5831075" y="2443825"/>
              <a:ext cx="1240375" cy="589075"/>
            </a:xfrm>
            <a:custGeom>
              <a:rect b="b" l="l" r="r" t="t"/>
              <a:pathLst>
                <a:path extrusionOk="0" h="23563" w="49615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March 2021</a:t>
              </a:r>
              <a:endParaRPr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36"/>
            <p:cNvSpPr txBox="1"/>
            <p:nvPr/>
          </p:nvSpPr>
          <p:spPr>
            <a:xfrm>
              <a:off x="5354475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Extrapolation of the important predictors of free retrofit eligibility from simulation data</a:t>
              </a:r>
              <a:endParaRPr sz="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8" name="Google Shape;208;p36"/>
            <p:cNvSpPr txBox="1"/>
            <p:nvPr/>
          </p:nvSpPr>
          <p:spPr>
            <a:xfrm>
              <a:off x="5354475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Free Retrofit Eligibility Extrapolation</a:t>
              </a:r>
              <a:endPara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9" name="Google Shape;209;p36"/>
          <p:cNvGrpSpPr/>
          <p:nvPr/>
        </p:nvGrpSpPr>
        <p:grpSpPr>
          <a:xfrm>
            <a:off x="1634188" y="2443825"/>
            <a:ext cx="1881163" cy="1781012"/>
            <a:chOff x="1634188" y="2443825"/>
            <a:chExt cx="1881163" cy="1781012"/>
          </a:xfrm>
        </p:grpSpPr>
        <p:sp>
          <p:nvSpPr>
            <p:cNvPr id="210" name="Google Shape;210;p36"/>
            <p:cNvSpPr/>
            <p:nvPr/>
          </p:nvSpPr>
          <p:spPr>
            <a:xfrm>
              <a:off x="3035500" y="2993300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7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>
              <a:off x="2275275" y="2443825"/>
              <a:ext cx="1240075" cy="589075"/>
            </a:xfrm>
            <a:custGeom>
              <a:rect b="b" l="l" r="r" t="t"/>
              <a:pathLst>
                <a:path extrusionOk="0" h="23563" w="49603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December 2020</a:t>
              </a:r>
              <a:endParaRPr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36"/>
            <p:cNvSpPr txBox="1"/>
            <p:nvPr/>
          </p:nvSpPr>
          <p:spPr>
            <a:xfrm>
              <a:off x="163418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characterization and regression</a:t>
              </a:r>
              <a:endParaRPr sz="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" name="Google Shape;213;p36"/>
            <p:cNvSpPr txBox="1"/>
            <p:nvPr/>
          </p:nvSpPr>
          <p:spPr>
            <a:xfrm>
              <a:off x="16341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EBEWE Initial Analysis</a:t>
              </a:r>
              <a:endPara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4" name="Google Shape;214;p36"/>
          <p:cNvGrpSpPr/>
          <p:nvPr/>
        </p:nvGrpSpPr>
        <p:grpSpPr>
          <a:xfrm>
            <a:off x="4007988" y="2443825"/>
            <a:ext cx="1878188" cy="1781012"/>
            <a:chOff x="4007988" y="2443825"/>
            <a:chExt cx="1878188" cy="1781012"/>
          </a:xfrm>
        </p:grpSpPr>
        <p:sp>
          <p:nvSpPr>
            <p:cNvPr id="215" name="Google Shape;215;p36"/>
            <p:cNvSpPr/>
            <p:nvPr/>
          </p:nvSpPr>
          <p:spPr>
            <a:xfrm>
              <a:off x="5409300" y="2993300"/>
              <a:ext cx="230125" cy="1120100"/>
            </a:xfrm>
            <a:custGeom>
              <a:rect b="b" l="l" r="r" t="t"/>
              <a:pathLst>
                <a:path extrusionOk="0" h="44804" w="9205">
                  <a:moveTo>
                    <a:pt x="7097" y="0"/>
                  </a:moveTo>
                  <a:cubicBezTo>
                    <a:pt x="2811" y="2143"/>
                    <a:pt x="1" y="6549"/>
                    <a:pt x="1" y="11514"/>
                  </a:cubicBezTo>
                  <a:lnTo>
                    <a:pt x="1" y="44803"/>
                  </a:lnTo>
                  <a:lnTo>
                    <a:pt x="2180" y="44803"/>
                  </a:lnTo>
                  <a:lnTo>
                    <a:pt x="2180" y="11514"/>
                  </a:lnTo>
                  <a:cubicBezTo>
                    <a:pt x="2180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6" name="Google Shape;216;p36"/>
            <p:cNvSpPr/>
            <p:nvPr/>
          </p:nvSpPr>
          <p:spPr>
            <a:xfrm>
              <a:off x="4645825" y="2443825"/>
              <a:ext cx="1240350" cy="589075"/>
            </a:xfrm>
            <a:custGeom>
              <a:rect b="b" l="l" r="r" t="t"/>
              <a:pathLst>
                <a:path extrusionOk="0" h="23563" w="49614">
                  <a:moveTo>
                    <a:pt x="0" y="0"/>
                  </a:moveTo>
                  <a:cubicBezTo>
                    <a:pt x="4620" y="1917"/>
                    <a:pt x="7870" y="6477"/>
                    <a:pt x="7870" y="11788"/>
                  </a:cubicBezTo>
                  <a:cubicBezTo>
                    <a:pt x="7870" y="17098"/>
                    <a:pt x="4620" y="21646"/>
                    <a:pt x="0" y="23563"/>
                  </a:cubicBezTo>
                  <a:lnTo>
                    <a:pt x="37826" y="23563"/>
                  </a:lnTo>
                  <a:cubicBezTo>
                    <a:pt x="44339" y="23563"/>
                    <a:pt x="49614" y="18288"/>
                    <a:pt x="49614" y="11788"/>
                  </a:cubicBezTo>
                  <a:cubicBezTo>
                    <a:pt x="49614" y="5275"/>
                    <a:pt x="44339" y="0"/>
                    <a:pt x="3782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February 2021</a:t>
              </a:r>
              <a:endParaRPr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7" name="Google Shape;217;p36"/>
            <p:cNvSpPr txBox="1"/>
            <p:nvPr/>
          </p:nvSpPr>
          <p:spPr>
            <a:xfrm>
              <a:off x="400798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Conditional characterization and classification</a:t>
              </a:r>
              <a:endParaRPr sz="9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8" name="Google Shape;218;p36"/>
            <p:cNvSpPr txBox="1"/>
            <p:nvPr/>
          </p:nvSpPr>
          <p:spPr>
            <a:xfrm>
              <a:off x="40079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LBNL Output Characterization</a:t>
              </a:r>
              <a:endParaRPr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9" name="Google Shape;219;p36"/>
          <p:cNvGrpSpPr/>
          <p:nvPr/>
        </p:nvGrpSpPr>
        <p:grpSpPr>
          <a:xfrm>
            <a:off x="6378538" y="2443825"/>
            <a:ext cx="1878163" cy="1781012"/>
            <a:chOff x="6378538" y="2443825"/>
            <a:chExt cx="1878163" cy="1781012"/>
          </a:xfrm>
        </p:grpSpPr>
        <p:sp>
          <p:nvSpPr>
            <p:cNvPr id="220" name="Google Shape;220;p36"/>
            <p:cNvSpPr/>
            <p:nvPr/>
          </p:nvSpPr>
          <p:spPr>
            <a:xfrm>
              <a:off x="7779850" y="2993300"/>
              <a:ext cx="230100" cy="1120100"/>
            </a:xfrm>
            <a:custGeom>
              <a:rect b="b" l="l" r="r" t="t"/>
              <a:pathLst>
                <a:path extrusionOk="0" h="44804" w="9204">
                  <a:moveTo>
                    <a:pt x="7096" y="0"/>
                  </a:moveTo>
                  <a:cubicBezTo>
                    <a:pt x="2810" y="2143"/>
                    <a:pt x="0" y="6549"/>
                    <a:pt x="0" y="11514"/>
                  </a:cubicBezTo>
                  <a:lnTo>
                    <a:pt x="0" y="44803"/>
                  </a:lnTo>
                  <a:lnTo>
                    <a:pt x="2179" y="44803"/>
                  </a:lnTo>
                  <a:lnTo>
                    <a:pt x="2179" y="11514"/>
                  </a:lnTo>
                  <a:cubicBezTo>
                    <a:pt x="2179" y="6965"/>
                    <a:pt x="5025" y="2989"/>
                    <a:pt x="9204" y="1477"/>
                  </a:cubicBezTo>
                  <a:lnTo>
                    <a:pt x="9204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>
              <a:off x="7016350" y="2443825"/>
              <a:ext cx="1240350" cy="589075"/>
            </a:xfrm>
            <a:custGeom>
              <a:rect b="b" l="l" r="r" t="t"/>
              <a:pathLst>
                <a:path extrusionOk="0" h="23563" w="49614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March 2021</a:t>
              </a:r>
              <a:endParaRPr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36"/>
            <p:cNvSpPr txBox="1"/>
            <p:nvPr/>
          </p:nvSpPr>
          <p:spPr>
            <a:xfrm>
              <a:off x="637853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Savings estimates for eligible buildings </a:t>
              </a:r>
              <a:endPara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3" name="Google Shape;223;p36"/>
            <p:cNvSpPr txBox="1"/>
            <p:nvPr/>
          </p:nvSpPr>
          <p:spPr>
            <a:xfrm>
              <a:off x="637853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Savings Extrapolation</a:t>
              </a:r>
              <a:endParaRPr sz="15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36"/>
          <p:cNvGrpSpPr/>
          <p:nvPr/>
        </p:nvGrpSpPr>
        <p:grpSpPr>
          <a:xfrm>
            <a:off x="7949394" y="3753804"/>
            <a:ext cx="397136" cy="305017"/>
            <a:chOff x="568950" y="3686775"/>
            <a:chExt cx="472500" cy="362900"/>
          </a:xfrm>
        </p:grpSpPr>
        <p:sp>
          <p:nvSpPr>
            <p:cNvPr id="226" name="Google Shape;226;p36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29" name="Google Shape;229;p36"/>
          <p:cNvGrpSpPr/>
          <p:nvPr/>
        </p:nvGrpSpPr>
        <p:grpSpPr>
          <a:xfrm>
            <a:off x="6831772" y="1309256"/>
            <a:ext cx="342882" cy="350068"/>
            <a:chOff x="3951850" y="2985350"/>
            <a:chExt cx="407950" cy="416500"/>
          </a:xfrm>
        </p:grpSpPr>
        <p:sp>
          <p:nvSpPr>
            <p:cNvPr id="230" name="Google Shape;230;p3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36"/>
          <p:cNvGrpSpPr/>
          <p:nvPr/>
        </p:nvGrpSpPr>
        <p:grpSpPr>
          <a:xfrm>
            <a:off x="5596182" y="3827338"/>
            <a:ext cx="369526" cy="268183"/>
            <a:chOff x="3932350" y="3714775"/>
            <a:chExt cx="439650" cy="319075"/>
          </a:xfrm>
        </p:grpSpPr>
        <p:sp>
          <p:nvSpPr>
            <p:cNvPr id="235" name="Google Shape;235;p36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6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6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6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36"/>
          <p:cNvGrpSpPr/>
          <p:nvPr/>
        </p:nvGrpSpPr>
        <p:grpSpPr>
          <a:xfrm>
            <a:off x="4465073" y="1321383"/>
            <a:ext cx="393060" cy="393060"/>
            <a:chOff x="5941025" y="3634400"/>
            <a:chExt cx="467650" cy="467650"/>
          </a:xfrm>
        </p:grpSpPr>
        <p:sp>
          <p:nvSpPr>
            <p:cNvPr id="241" name="Google Shape;241;p36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6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6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6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36"/>
          <p:cNvGrpSpPr/>
          <p:nvPr/>
        </p:nvGrpSpPr>
        <p:grpSpPr>
          <a:xfrm>
            <a:off x="3229525" y="3784871"/>
            <a:ext cx="333700" cy="329077"/>
            <a:chOff x="3292425" y="3664250"/>
            <a:chExt cx="397025" cy="391525"/>
          </a:xfrm>
        </p:grpSpPr>
        <p:sp>
          <p:nvSpPr>
            <p:cNvPr id="248" name="Google Shape;248;p36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36"/>
          <p:cNvGrpSpPr/>
          <p:nvPr/>
        </p:nvGrpSpPr>
        <p:grpSpPr>
          <a:xfrm>
            <a:off x="2079090" y="1316152"/>
            <a:ext cx="366458" cy="366437"/>
            <a:chOff x="1923675" y="1633650"/>
            <a:chExt cx="436000" cy="435975"/>
          </a:xfrm>
        </p:grpSpPr>
        <p:sp>
          <p:nvSpPr>
            <p:cNvPr id="252" name="Google Shape;252;p36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1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Multi-Family Residential by Wave and SQFT</a:t>
            </a:r>
            <a:endParaRPr/>
          </a:p>
        </p:txBody>
      </p:sp>
      <p:pic>
        <p:nvPicPr>
          <p:cNvPr id="711" name="Google Shape;71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5" y="827775"/>
            <a:ext cx="5771150" cy="403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2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Office Buildings by Wave</a:t>
            </a:r>
            <a:endParaRPr/>
          </a:p>
        </p:txBody>
      </p:sp>
      <p:pic>
        <p:nvPicPr>
          <p:cNvPr id="717" name="Google Shape;71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0" y="802225"/>
            <a:ext cx="6792790" cy="40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3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Office Buildings by Wave and SQFT</a:t>
            </a:r>
            <a:endParaRPr/>
          </a:p>
        </p:txBody>
      </p:sp>
      <p:pic>
        <p:nvPicPr>
          <p:cNvPr id="723" name="Google Shape;72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47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4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Manufacturing/Industrial Plant by Wave</a:t>
            </a:r>
            <a:endParaRPr/>
          </a:p>
        </p:txBody>
      </p:sp>
      <p:pic>
        <p:nvPicPr>
          <p:cNvPr id="729" name="Google Shape;72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1" y="802225"/>
            <a:ext cx="6792790" cy="40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5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Manufacturing/Industrial Plant by Wave and SQFT</a:t>
            </a:r>
            <a:endParaRPr/>
          </a:p>
        </p:txBody>
      </p:sp>
      <p:pic>
        <p:nvPicPr>
          <p:cNvPr id="735" name="Google Shape;73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47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6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Non-Refrigerated Warehousing by Wave</a:t>
            </a:r>
            <a:endParaRPr/>
          </a:p>
        </p:txBody>
      </p:sp>
      <p:pic>
        <p:nvPicPr>
          <p:cNvPr id="741" name="Google Shape;74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1" y="802225"/>
            <a:ext cx="6792790" cy="407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7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Non-Refrigerated Warehousing by Wave and SQFT</a:t>
            </a:r>
            <a:endParaRPr/>
          </a:p>
        </p:txBody>
      </p:sp>
      <p:pic>
        <p:nvPicPr>
          <p:cNvPr id="747" name="Google Shape;74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47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8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Distribution Centers by Wave</a:t>
            </a:r>
            <a:endParaRPr/>
          </a:p>
        </p:txBody>
      </p:sp>
      <p:pic>
        <p:nvPicPr>
          <p:cNvPr id="753" name="Google Shape;75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2" y="802225"/>
            <a:ext cx="6792785" cy="407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9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Distribution Centers by Wave and SQFT</a:t>
            </a:r>
            <a:endParaRPr/>
          </a:p>
        </p:txBody>
      </p:sp>
      <p:pic>
        <p:nvPicPr>
          <p:cNvPr id="759" name="Google Shape;75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47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0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Retail Stores by Wave</a:t>
            </a:r>
            <a:endParaRPr/>
          </a:p>
        </p:txBody>
      </p:sp>
      <p:pic>
        <p:nvPicPr>
          <p:cNvPr id="765" name="Google Shape;76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2" y="802225"/>
            <a:ext cx="6792785" cy="407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DATA PREPARATION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63" name="Google Shape;263;p37"/>
          <p:cNvSpPr txBox="1"/>
          <p:nvPr>
            <p:ph idx="1" type="subTitle"/>
          </p:nvPr>
        </p:nvSpPr>
        <p:spPr>
          <a:xfrm>
            <a:off x="634075" y="3646444"/>
            <a:ext cx="60936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0" y="457920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1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Retail Stores by Wave and SQFT</a:t>
            </a:r>
            <a:endParaRPr/>
          </a:p>
        </p:txBody>
      </p:sp>
      <p:pic>
        <p:nvPicPr>
          <p:cNvPr id="771" name="Google Shape;77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39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2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Hotels by Wave</a:t>
            </a:r>
            <a:endParaRPr/>
          </a:p>
        </p:txBody>
      </p:sp>
      <p:pic>
        <p:nvPicPr>
          <p:cNvPr id="777" name="Google Shape;77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02" y="802225"/>
            <a:ext cx="6792785" cy="407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3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Hotels by Wave and SQFT</a:t>
            </a:r>
            <a:endParaRPr/>
          </a:p>
        </p:txBody>
      </p:sp>
      <p:pic>
        <p:nvPicPr>
          <p:cNvPr id="783" name="Google Shape;78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28" y="827775"/>
            <a:ext cx="5771139" cy="40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4"/>
          <p:cNvSpPr txBox="1"/>
          <p:nvPr>
            <p:ph type="ctrTitle"/>
          </p:nvPr>
        </p:nvSpPr>
        <p:spPr>
          <a:xfrm>
            <a:off x="634075" y="648631"/>
            <a:ext cx="6009300" cy="22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DISADVANTAGED COMMUNITIES (DACs)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5"/>
          <p:cNvSpPr txBox="1"/>
          <p:nvPr>
            <p:ph type="title"/>
          </p:nvPr>
        </p:nvSpPr>
        <p:spPr>
          <a:xfrm>
            <a:off x="727650" y="538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DAC? (All Buildings)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138" y="1017725"/>
            <a:ext cx="68857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6"/>
          <p:cNvSpPr txBox="1"/>
          <p:nvPr>
            <p:ph type="title"/>
          </p:nvPr>
        </p:nvSpPr>
        <p:spPr>
          <a:xfrm>
            <a:off x="727650" y="525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DAC? (Multifamily Residential, &lt;100K SF)</a:t>
            </a:r>
            <a:endParaRPr/>
          </a:p>
        </p:txBody>
      </p:sp>
      <p:pic>
        <p:nvPicPr>
          <p:cNvPr id="800" name="Google Shape;80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138" y="1017725"/>
            <a:ext cx="68857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7"/>
          <p:cNvSpPr txBox="1"/>
          <p:nvPr>
            <p:ph type="title"/>
          </p:nvPr>
        </p:nvSpPr>
        <p:spPr>
          <a:xfrm>
            <a:off x="727650" y="532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DAC? (Office, &lt;100k SF)</a:t>
            </a:r>
            <a:endParaRPr/>
          </a:p>
        </p:txBody>
      </p:sp>
      <p:pic>
        <p:nvPicPr>
          <p:cNvPr id="806" name="Google Shape;80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138" y="1017725"/>
            <a:ext cx="68857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8"/>
          <p:cNvSpPr txBox="1"/>
          <p:nvPr>
            <p:ph type="title"/>
          </p:nvPr>
        </p:nvSpPr>
        <p:spPr>
          <a:xfrm>
            <a:off x="727650" y="53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DAC? (Retail, &lt;100k SF)</a:t>
            </a:r>
            <a:endParaRPr/>
          </a:p>
        </p:txBody>
      </p:sp>
      <p:pic>
        <p:nvPicPr>
          <p:cNvPr id="812" name="Google Shape;81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138" y="1017725"/>
            <a:ext cx="68857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9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Unique Buildings by Disadvantaged Community (DAC) Indicator</a:t>
            </a:r>
            <a:endParaRPr sz="2000"/>
          </a:p>
        </p:txBody>
      </p:sp>
      <p:sp>
        <p:nvSpPr>
          <p:cNvPr id="818" name="Google Shape;818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069" y="847166"/>
            <a:ext cx="6901863" cy="371188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99"/>
          <p:cNvSpPr txBox="1"/>
          <p:nvPr/>
        </p:nvSpPr>
        <p:spPr>
          <a:xfrm>
            <a:off x="311700" y="4752295"/>
            <a:ext cx="336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(Non-Disadvantaged Community), Yes (Disadvantaged Community)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0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Unique Buildings by DAC Indicator and Building Wave</a:t>
            </a:r>
            <a:endParaRPr sz="2000"/>
          </a:p>
        </p:txBody>
      </p:sp>
      <p:sp>
        <p:nvSpPr>
          <p:cNvPr id="826" name="Google Shape;826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069" y="896670"/>
            <a:ext cx="6901863" cy="3903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</a:rPr>
              <a:t>EXISTING BUILDING ENERGY &amp; WATER EFFICIENCY</a:t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EBEWE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561950" y="3519221"/>
            <a:ext cx="80202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Annual benchmarking and reporting of buildings’ energy and consumption using ENERGY STAR Portfolio Manager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457200" y="1608688"/>
            <a:ext cx="37767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WHO’S COVERED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Privately owned buildings that are 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≥ 20,000 sqft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Located in the city of Los Angeles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Commercial, residential, industrial buildings, structured parking and condos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City-owned buildings ≥ 7,500 sqft 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4745100" y="1608688"/>
            <a:ext cx="39417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PERFORMANCE REQUIREMENTS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Annual benchmarking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Achieve efficiency targets: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ENERGY STAR Certification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15% reduction in energy use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20% reduction in water use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8"/>
          <p:cNvSpPr/>
          <p:nvPr/>
        </p:nvSpPr>
        <p:spPr>
          <a:xfrm>
            <a:off x="525229" y="168675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/>
          <p:nvPr/>
        </p:nvSpPr>
        <p:spPr>
          <a:xfrm>
            <a:off x="4846136" y="170824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13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1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Top Property Types in Disadvantaged Communities (Top 15 included)</a:t>
            </a:r>
            <a:endParaRPr sz="2000"/>
          </a:p>
        </p:txBody>
      </p:sp>
      <p:sp>
        <p:nvSpPr>
          <p:cNvPr id="833" name="Google Shape;833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4" name="Google Shape;834;p101"/>
          <p:cNvPicPr preferRelativeResize="0"/>
          <p:nvPr/>
        </p:nvPicPr>
        <p:blipFill rotWithShape="1">
          <a:blip r:embed="rId3">
            <a:alphaModFix/>
          </a:blip>
          <a:srcRect b="8963" l="0" r="0" t="8955"/>
          <a:stretch/>
        </p:blipFill>
        <p:spPr>
          <a:xfrm>
            <a:off x="311700" y="821627"/>
            <a:ext cx="8301300" cy="408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2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Histogram of CalEnviroScreen Scores </a:t>
            </a:r>
            <a:endParaRPr sz="2000"/>
          </a:p>
        </p:txBody>
      </p:sp>
      <p:sp>
        <p:nvSpPr>
          <p:cNvPr id="840" name="Google Shape;840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069" y="979380"/>
            <a:ext cx="6901863" cy="373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3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Census Tract Map (Disadvantaged Communities)</a:t>
            </a:r>
            <a:endParaRPr sz="2000"/>
          </a:p>
        </p:txBody>
      </p:sp>
      <p:sp>
        <p:nvSpPr>
          <p:cNvPr id="847" name="Google Shape;847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8" name="Google Shape;84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118" y="741365"/>
            <a:ext cx="4988845" cy="3738508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03"/>
          <p:cNvSpPr txBox="1"/>
          <p:nvPr/>
        </p:nvSpPr>
        <p:spPr>
          <a:xfrm>
            <a:off x="311700" y="843867"/>
            <a:ext cx="2787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Five Census Tracts visibly indicated contain the largest concentrations of unique buildings for the subset of all unique buildings within a DAC.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Census Tracts are as follows: </a:t>
            </a:r>
            <a:endParaRPr/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6037206031 with 233 unique buildings</a:t>
            </a:r>
            <a:endParaRPr/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6037226002 with 145 unique buildings</a:t>
            </a:r>
            <a:endParaRPr/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6037980028 with 140 unique buildings</a:t>
            </a:r>
            <a:endParaRPr/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6037207301 with 112 unique buildings</a:t>
            </a:r>
            <a:endParaRPr/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6037292000 with 86 unique buildings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remainder of the census tracts in Disadvantaged Communities contain between 1 to 73 unique building observations each.</a:t>
            </a:r>
            <a:endParaRPr/>
          </a:p>
          <a:p>
            <a:pPr indent="-1206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4"/>
          <p:cNvSpPr txBox="1"/>
          <p:nvPr>
            <p:ph type="title"/>
          </p:nvPr>
        </p:nvSpPr>
        <p:spPr>
          <a:xfrm>
            <a:off x="311700" y="190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Census Tract Map (Non-Disadvantaged Communities)</a:t>
            </a:r>
            <a:endParaRPr sz="2000"/>
          </a:p>
        </p:txBody>
      </p:sp>
      <p:sp>
        <p:nvSpPr>
          <p:cNvPr id="855" name="Google Shape;855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542" y="763025"/>
            <a:ext cx="5001916" cy="374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04"/>
          <p:cNvSpPr txBox="1"/>
          <p:nvPr/>
        </p:nvSpPr>
        <p:spPr>
          <a:xfrm>
            <a:off x="311700" y="843867"/>
            <a:ext cx="2787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Five Census Tracts visibly indicated contain the largest concentrations of unique buildings for the subset of all unique buildings not within a DAC.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Census Tracts are as follows: </a:t>
            </a:r>
            <a:endParaRPr/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6037113303 with 147 unique buildings</a:t>
            </a:r>
            <a:endParaRPr/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6037207710 with 116 unique buildings</a:t>
            </a:r>
            <a:endParaRPr/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6037113421 with 102 unique buildings</a:t>
            </a:r>
            <a:endParaRPr/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6037113237 with 98 unique buildings</a:t>
            </a:r>
            <a:endParaRPr/>
          </a:p>
          <a:p>
            <a:pPr indent="-18288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romanLcPeriod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6037207900 with 92 unique buildings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remainder of the census tracts in Non-Disadvantaged Communities contain between 1 to 78 unique building observations each.</a:t>
            </a:r>
            <a:endParaRPr/>
          </a:p>
          <a:p>
            <a:pPr indent="-1206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5"/>
          <p:cNvSpPr txBox="1"/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CityBES SIMULATION RESULTS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67651" cy="255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4567658" cy="2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05400" cy="251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23687"/>
            <a:ext cx="4505400" cy="2519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3175"/>
            <a:ext cx="4421600" cy="24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800" y="2723175"/>
            <a:ext cx="4724199" cy="23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8" y="0"/>
            <a:ext cx="4418021" cy="24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9800" y="0"/>
            <a:ext cx="4724200" cy="258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52280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275" y="2662750"/>
            <a:ext cx="4391725" cy="24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4347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0800" y="0"/>
            <a:ext cx="4313200" cy="24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850" y="0"/>
            <a:ext cx="4727150" cy="23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325" y="2876550"/>
            <a:ext cx="451788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5" y="2816660"/>
            <a:ext cx="4637200" cy="232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637200" cy="23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2800"/>
            <a:ext cx="4571999" cy="1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48150"/>
            <a:ext cx="4571999" cy="1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696125"/>
            <a:ext cx="4571999" cy="14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48150"/>
            <a:ext cx="4572000" cy="1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152800"/>
            <a:ext cx="4571999" cy="1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96125"/>
            <a:ext cx="4571999" cy="14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10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lang="en" sz="182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Annual Source Energy Use intensity (Advanced 1)</a:t>
            </a:r>
            <a:endParaRPr sz="18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sz="20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39"/>
          <p:cNvGraphicFramePr/>
          <p:nvPr/>
        </p:nvGraphicFramePr>
        <p:xfrm>
          <a:off x="30" y="1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{0461BBD9-AD77-4550-BAAE-8F8601F84B5E}</a:tableStyleId>
              </a:tblPr>
              <a:tblGrid>
                <a:gridCol w="690250"/>
                <a:gridCol w="2256300"/>
                <a:gridCol w="1051025"/>
                <a:gridCol w="1051025"/>
                <a:gridCol w="1051025"/>
                <a:gridCol w="1051025"/>
                <a:gridCol w="1051025"/>
                <a:gridCol w="942375"/>
              </a:tblGrid>
              <a:tr h="49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Size Rank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Property Type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Wave 1 (2021)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Wave 2 (2022)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Wave 3 (2023)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Wave 4 (2024)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Wave 5 (2025)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/>
                        <a:t>Total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Multi-Family Residential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662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650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652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648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680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3292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Office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176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158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169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167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169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839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Non-Refrigerated Warehousing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73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57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48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78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321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Manufacturing/Industrial Plant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320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Distribution Center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37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52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194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Retail Stores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30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26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33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38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29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156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00"/>
                    </a:solidFill>
                  </a:tcPr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7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Self-Storage Facility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152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Mixed Use Property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27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147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Other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136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Parking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27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115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Other - Recreation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114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Hotel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88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Medical Office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84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Fire Station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74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All Other Property Types (58 total)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164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179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181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178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167</a:t>
                      </a:r>
                      <a:endParaRPr/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869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No Property Type Indicated (NA)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999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945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921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1005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953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4823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27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/>
                        <a:t>Total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/>
                        <a:t>2381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/>
                        <a:t>2286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/>
                        <a:t>2317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/>
                        <a:t>2392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/>
                        <a:t>2348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/>
                        <a:t>11724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5700"/>
            <a:ext cx="4571999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76800"/>
            <a:ext cx="4571999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350" y="2165700"/>
            <a:ext cx="4601199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54600"/>
            <a:ext cx="4572000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9350" y="3654600"/>
            <a:ext cx="4601200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76800"/>
            <a:ext cx="4571999" cy="1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11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lang="en" sz="182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Annual Source Energy Use intensity (Advanced 2)</a:t>
            </a:r>
            <a:endParaRPr sz="18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sz="20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8575"/>
            <a:ext cx="4571999" cy="14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43925"/>
            <a:ext cx="4571999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41700"/>
            <a:ext cx="4571999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674550"/>
            <a:ext cx="4572000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178575"/>
            <a:ext cx="4571999" cy="14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76775"/>
            <a:ext cx="4571999" cy="15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12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lang="en" sz="182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Annual Source Energy Use intensity (Basic)</a:t>
            </a:r>
            <a:endParaRPr sz="18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t/>
            </a:r>
            <a:endParaRPr sz="20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" y="2165700"/>
            <a:ext cx="4574676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76800"/>
            <a:ext cx="4571999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654600"/>
            <a:ext cx="4571999" cy="15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" y="3654600"/>
            <a:ext cx="4572000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165700"/>
            <a:ext cx="4571999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600" y="676800"/>
            <a:ext cx="4574676" cy="1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13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lang="en" sz="182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Annual Source Energy Use intensity (Mid)</a:t>
            </a:r>
            <a:endParaRPr sz="18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t/>
            </a:r>
            <a:endParaRPr sz="18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52280" cy="2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275" y="2662750"/>
            <a:ext cx="4391725" cy="24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4347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0800" y="0"/>
            <a:ext cx="4313200" cy="24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850" y="0"/>
            <a:ext cx="4727150" cy="23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325" y="2876550"/>
            <a:ext cx="451788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5" y="2816660"/>
            <a:ext cx="4637200" cy="232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637200" cy="23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1" name="Google Shape;9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5" y="0"/>
            <a:ext cx="90752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7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Investment Costs (Advanced 1)</a:t>
            </a:r>
            <a:endParaRPr sz="202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8" name="Google Shape;96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567200"/>
            <a:ext cx="8572500" cy="4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18"/>
          <p:cNvSpPr txBox="1"/>
          <p:nvPr>
            <p:ph type="title"/>
          </p:nvPr>
        </p:nvSpPr>
        <p:spPr>
          <a:xfrm>
            <a:off x="311700" y="5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Investment Costs (Advanced 2)</a:t>
            </a:r>
            <a:endParaRPr sz="3022"/>
          </a:p>
        </p:txBody>
      </p:sp>
      <p:sp>
        <p:nvSpPr>
          <p:cNvPr id="974" name="Google Shape;974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5" name="Google Shape;97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573650"/>
            <a:ext cx="8572500" cy="45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9"/>
          <p:cNvSpPr txBox="1"/>
          <p:nvPr>
            <p:ph type="title"/>
          </p:nvPr>
        </p:nvSpPr>
        <p:spPr>
          <a:xfrm>
            <a:off x="311700" y="4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Investment Costs (Basic)</a:t>
            </a:r>
            <a:endParaRPr/>
          </a:p>
        </p:txBody>
      </p:sp>
      <p:sp>
        <p:nvSpPr>
          <p:cNvPr id="981" name="Google Shape;981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2" name="Google Shape;98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567200"/>
            <a:ext cx="8572500" cy="4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0"/>
          <p:cNvSpPr txBox="1"/>
          <p:nvPr>
            <p:ph type="title"/>
          </p:nvPr>
        </p:nvSpPr>
        <p:spPr>
          <a:xfrm>
            <a:off x="311700" y="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Investment Costs (Mid)</a:t>
            </a:r>
            <a:endParaRPr/>
          </a:p>
        </p:txBody>
      </p:sp>
      <p:sp>
        <p:nvSpPr>
          <p:cNvPr id="988" name="Google Shape;988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9" name="Google Shape;98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567200"/>
            <a:ext cx="8572500" cy="4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/>
          <p:nvPr/>
        </p:nvSpPr>
        <p:spPr>
          <a:xfrm>
            <a:off x="2620525" y="507775"/>
            <a:ext cx="3855865" cy="2805583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"/>
          <p:cNvSpPr txBox="1"/>
          <p:nvPr>
            <p:ph idx="4294967295" type="body"/>
          </p:nvPr>
        </p:nvSpPr>
        <p:spPr>
          <a:xfrm>
            <a:off x="457200" y="3343729"/>
            <a:ext cx="8182800" cy="13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CITY BUILDING ENERGY SAVER </a:t>
            </a:r>
            <a:r>
              <a:rPr b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(CityBES)</a:t>
            </a:r>
            <a:endParaRPr b="1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Web-based data and computing platform, focusing on energy modeling and analysis of a city’s building stock to support district or city-scale efficiency programs </a:t>
            </a:r>
            <a:endParaRPr b="1" sz="1200"/>
          </a:p>
        </p:txBody>
      </p:sp>
      <p:sp>
        <p:nvSpPr>
          <p:cNvPr id="290" name="Google Shape;290;p40"/>
          <p:cNvSpPr/>
          <p:nvPr/>
        </p:nvSpPr>
        <p:spPr>
          <a:xfrm>
            <a:off x="2778971" y="471478"/>
            <a:ext cx="35391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0" y="3539250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8" y="4581650"/>
            <a:ext cx="1197850" cy="4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550" y="213275"/>
            <a:ext cx="1886376" cy="6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250" y="648800"/>
            <a:ext cx="3565051" cy="21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2"/>
          <p:cNvSpPr txBox="1"/>
          <p:nvPr>
            <p:ph type="title"/>
          </p:nvPr>
        </p:nvSpPr>
        <p:spPr>
          <a:xfrm>
            <a:off x="311700" y="3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152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Energy Savings (Advanced 1)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3" name="Google Shape;100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573650"/>
            <a:ext cx="8572500" cy="45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23"/>
          <p:cNvSpPr txBox="1"/>
          <p:nvPr>
            <p:ph type="title"/>
          </p:nvPr>
        </p:nvSpPr>
        <p:spPr>
          <a:xfrm>
            <a:off x="311700" y="4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58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Energy Savings (Advanced 2)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0" name="Google Shape;101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573650"/>
            <a:ext cx="8572500" cy="45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4"/>
          <p:cNvSpPr txBox="1"/>
          <p:nvPr>
            <p:ph type="title"/>
          </p:nvPr>
        </p:nvSpPr>
        <p:spPr>
          <a:xfrm>
            <a:off x="311700" y="5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58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Energy Savings (Basic)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7" name="Google Shape;101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573650"/>
            <a:ext cx="8572500" cy="45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25"/>
          <p:cNvSpPr txBox="1"/>
          <p:nvPr>
            <p:ph type="title"/>
          </p:nvPr>
        </p:nvSpPr>
        <p:spPr>
          <a:xfrm>
            <a:off x="311700" y="5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58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Energy Savings (Mid)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4" name="Google Shape;102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573650"/>
            <a:ext cx="8572500" cy="45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1" name="Google Shape;103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00" y="0"/>
            <a:ext cx="86820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00" y="658225"/>
            <a:ext cx="7102825" cy="426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27"/>
          <p:cNvSpPr txBox="1"/>
          <p:nvPr>
            <p:ph type="title"/>
          </p:nvPr>
        </p:nvSpPr>
        <p:spPr>
          <a:xfrm>
            <a:off x="311700" y="5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58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Average Cooling Capacity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100" y="658225"/>
            <a:ext cx="7102825" cy="426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28"/>
          <p:cNvSpPr txBox="1"/>
          <p:nvPr>
            <p:ph type="title"/>
          </p:nvPr>
        </p:nvSpPr>
        <p:spPr>
          <a:xfrm>
            <a:off x="311700" y="5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58"/>
              <a:buFont typeface="Arial"/>
              <a:buNone/>
            </a:pPr>
            <a:r>
              <a:rPr lang="en" sz="224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Histogram of Number of HVAC Units</a:t>
            </a:r>
            <a:endParaRPr sz="224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29"/>
          <p:cNvSpPr txBox="1"/>
          <p:nvPr>
            <p:ph type="ctrTitle"/>
          </p:nvPr>
        </p:nvSpPr>
        <p:spPr>
          <a:xfrm>
            <a:off x="634075" y="648631"/>
            <a:ext cx="6009300" cy="22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AC OP and CDI HVAC Details, Investment Costs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30"/>
          <p:cNvSpPr txBox="1"/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HVAC </a:t>
            </a:r>
            <a:r>
              <a:rPr lang="en">
                <a:solidFill>
                  <a:srgbClr val="1D98C7"/>
                </a:solidFill>
              </a:rPr>
              <a:t>Types</a:t>
            </a:r>
            <a:r>
              <a:rPr lang="en"/>
              <a:t> for AC OP Buildings</a:t>
            </a:r>
            <a:endParaRPr/>
          </a:p>
        </p:txBody>
      </p:sp>
      <p:sp>
        <p:nvSpPr>
          <p:cNvPr id="1054" name="Google Shape;1054;p130"/>
          <p:cNvSpPr txBox="1"/>
          <p:nvPr>
            <p:ph idx="1" type="body"/>
          </p:nvPr>
        </p:nvSpPr>
        <p:spPr>
          <a:xfrm>
            <a:off x="397575" y="1846394"/>
            <a:ext cx="2691000" cy="1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In General </a:t>
            </a:r>
            <a:endParaRPr b="1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94% - Type 4 (2008 total)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.0004% - Type 3 (1 total)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.0286% - Type 2 (61 total)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.02725 - Type 1(58 total)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55" name="Google Shape;1055;p130"/>
          <p:cNvSpPr txBox="1"/>
          <p:nvPr>
            <p:ph idx="2" type="body"/>
          </p:nvPr>
        </p:nvSpPr>
        <p:spPr>
          <a:xfrm>
            <a:off x="3226489" y="1846394"/>
            <a:ext cx="2691000" cy="1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MultiFamily</a:t>
            </a:r>
            <a:endParaRPr b="1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100%,  Type 4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1983 total </a:t>
            </a:r>
            <a:endParaRPr sz="1200"/>
          </a:p>
        </p:txBody>
      </p:sp>
      <p:sp>
        <p:nvSpPr>
          <p:cNvPr id="1056" name="Google Shape;1056;p130"/>
          <p:cNvSpPr txBox="1"/>
          <p:nvPr>
            <p:ph idx="3" type="body"/>
          </p:nvPr>
        </p:nvSpPr>
        <p:spPr>
          <a:xfrm>
            <a:off x="6055428" y="1846394"/>
            <a:ext cx="2691000" cy="1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Retail</a:t>
            </a:r>
            <a:endParaRPr b="1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34% - Type 4 (25 total)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.0135% - Type 3 (1 total)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39% - Type 2 (29 total)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23% - Type 1 (19 total)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57" name="Google Shape;1057;p130"/>
          <p:cNvSpPr txBox="1"/>
          <p:nvPr>
            <p:ph idx="1" type="body"/>
          </p:nvPr>
        </p:nvSpPr>
        <p:spPr>
          <a:xfrm>
            <a:off x="397575" y="3429000"/>
            <a:ext cx="26910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Office</a:t>
            </a:r>
            <a:endParaRPr b="1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54% - Type 1 (39 total)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46% - Type 2 (32 total)</a:t>
            </a:r>
            <a:endParaRPr sz="1200"/>
          </a:p>
        </p:txBody>
      </p:sp>
      <p:grpSp>
        <p:nvGrpSpPr>
          <p:cNvPr id="1058" name="Google Shape;1058;p130"/>
          <p:cNvGrpSpPr/>
          <p:nvPr/>
        </p:nvGrpSpPr>
        <p:grpSpPr>
          <a:xfrm>
            <a:off x="2636146" y="3548400"/>
            <a:ext cx="304110" cy="274839"/>
            <a:chOff x="1923675" y="1633650"/>
            <a:chExt cx="436000" cy="435975"/>
          </a:xfrm>
        </p:grpSpPr>
        <p:sp>
          <p:nvSpPr>
            <p:cNvPr id="1059" name="Google Shape;1059;p130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0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0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0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0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0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130"/>
          <p:cNvGrpSpPr/>
          <p:nvPr/>
        </p:nvGrpSpPr>
        <p:grpSpPr>
          <a:xfrm>
            <a:off x="5376405" y="1964522"/>
            <a:ext cx="265870" cy="240293"/>
            <a:chOff x="1278900" y="2333250"/>
            <a:chExt cx="381175" cy="381175"/>
          </a:xfrm>
        </p:grpSpPr>
        <p:sp>
          <p:nvSpPr>
            <p:cNvPr id="1066" name="Google Shape;1066;p130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30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30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30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" name="Google Shape;1070;p130"/>
          <p:cNvGrpSpPr/>
          <p:nvPr/>
        </p:nvGrpSpPr>
        <p:grpSpPr>
          <a:xfrm>
            <a:off x="2633619" y="1968315"/>
            <a:ext cx="309202" cy="232618"/>
            <a:chOff x="1247825" y="322750"/>
            <a:chExt cx="443300" cy="369000"/>
          </a:xfrm>
        </p:grpSpPr>
        <p:sp>
          <p:nvSpPr>
            <p:cNvPr id="1071" name="Google Shape;1071;p130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30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30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30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30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130"/>
          <p:cNvGrpSpPr/>
          <p:nvPr/>
        </p:nvGrpSpPr>
        <p:grpSpPr>
          <a:xfrm>
            <a:off x="8227212" y="1970322"/>
            <a:ext cx="329569" cy="228772"/>
            <a:chOff x="568950" y="3686775"/>
            <a:chExt cx="472500" cy="362900"/>
          </a:xfrm>
        </p:grpSpPr>
        <p:sp>
          <p:nvSpPr>
            <p:cNvPr id="1077" name="Google Shape;1077;p130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30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30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0" name="Google Shape;1080;p130"/>
          <p:cNvSpPr txBox="1"/>
          <p:nvPr>
            <p:ph idx="12" type="sldNum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1D98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